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51" r:id="rId3"/>
    <p:sldId id="359" r:id="rId4"/>
    <p:sldId id="313" r:id="rId5"/>
    <p:sldId id="360" r:id="rId6"/>
    <p:sldId id="337" r:id="rId7"/>
    <p:sldId id="361" r:id="rId8"/>
    <p:sldId id="362" r:id="rId9"/>
    <p:sldId id="352" r:id="rId10"/>
    <p:sldId id="353" r:id="rId11"/>
    <p:sldId id="338" r:id="rId12"/>
    <p:sldId id="355" r:id="rId13"/>
    <p:sldId id="354" r:id="rId14"/>
    <p:sldId id="356" r:id="rId15"/>
    <p:sldId id="358" r:id="rId16"/>
    <p:sldId id="339" r:id="rId17"/>
    <p:sldId id="341" r:id="rId18"/>
    <p:sldId id="357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597F-73D4-4C38-B342-CBD00ACC0BB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A43C-AB85-400A-8EBB-38CC6E00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8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away.php?to=https://cyberleninka.ru/article/n/ispolzovanie-politicheskih-stereotipov-v-politicheskoy-reklame&amp;cc_key=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65117" y="764704"/>
            <a:ext cx="7119251" cy="2952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dirty="0" smtClean="0">
                <a:latin typeface="Impact" panose="020B0806030902050204" pitchFamily="34" charset="0"/>
              </a:rPr>
              <a:t>В. В. Тулупов</a:t>
            </a:r>
          </a:p>
          <a:p>
            <a:endParaRPr lang="ru-RU" sz="2800" dirty="0" smtClean="0">
              <a:latin typeface="Impact" panose="020B0806030902050204" pitchFamily="34" charset="0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Impact" panose="020B0806030902050204" pitchFamily="34" charset="0"/>
              </a:rPr>
              <a:t>Лекция 4.</a:t>
            </a:r>
            <a:r>
              <a:rPr lang="ru-RU" sz="2800" dirty="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Эффективность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политической </a:t>
            </a:r>
            <a:r>
              <a:rPr lang="ru-RU" sz="2900" b="1" dirty="0">
                <a:solidFill>
                  <a:schemeClr val="tx1"/>
                </a:solidFill>
                <a:latin typeface="Impact" panose="020B0806030902050204" pitchFamily="34" charset="0"/>
              </a:rPr>
              <a:t>рекламы</a:t>
            </a:r>
            <a:endParaRPr lang="ru-RU" sz="29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9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Специфика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политической рекламы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" y="1262280"/>
            <a:ext cx="8999914" cy="54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Подлинная</a:t>
            </a:r>
            <a:r>
              <a:rPr lang="ru-RU" sz="2000" dirty="0"/>
              <a:t>, научно обоснованная рекламная кампания не ограничивается использованием какого-нибудь одного канала информации (в мире отмечается тенденция комплексного использования видов маркетинговой коммуникации – </a:t>
            </a:r>
            <a:r>
              <a:rPr lang="en-US" sz="2000" dirty="0"/>
              <a:t>mix communication</a:t>
            </a:r>
            <a:r>
              <a:rPr lang="ru-RU" sz="2000" dirty="0"/>
              <a:t>, </a:t>
            </a:r>
            <a:r>
              <a:rPr lang="en-US" sz="2000" dirty="0"/>
              <a:t>mix</a:t>
            </a:r>
            <a:r>
              <a:rPr lang="ru-RU" sz="2000" dirty="0"/>
              <a:t>-</a:t>
            </a:r>
            <a:r>
              <a:rPr lang="en-US" sz="2000" dirty="0"/>
              <a:t>media</a:t>
            </a:r>
            <a:r>
              <a:rPr lang="ru-RU" sz="2000" dirty="0"/>
              <a:t>), но журналы и газеты по-прежнему востребованы. Хотя всем известны </a:t>
            </a:r>
            <a:r>
              <a:rPr lang="ru-RU" sz="2000" i="1" dirty="0"/>
              <a:t>объективные недостатки </a:t>
            </a:r>
            <a:r>
              <a:rPr lang="ru-RU" sz="2000" dirty="0"/>
              <a:t>этого средства рекламы: у газет – низкий творческий потенциал, слабая полиграфическая база, краткость «жизни», критичность аудитории и др.; у журналов – </a:t>
            </a:r>
            <a:r>
              <a:rPr lang="ru-RU" sz="2000" dirty="0" err="1"/>
              <a:t>неоперативность</a:t>
            </a:r>
            <a:r>
              <a:rPr lang="ru-RU" sz="2000" dirty="0"/>
              <a:t> (медленный эффект); небольшой охват; меньшая вариативность форматов, дороговизна.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пресс-реклама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13178"/>
            <a:ext cx="2982621" cy="19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ru-RU" sz="2000" dirty="0" smtClean="0"/>
              <a:t>Информативность</a:t>
            </a:r>
            <a:r>
              <a:rPr lang="ru-RU" sz="2000" dirty="0"/>
              <a:t>; </a:t>
            </a:r>
            <a:r>
              <a:rPr lang="ru-RU" sz="2000" dirty="0" smtClean="0"/>
              <a:t>быстрота </a:t>
            </a:r>
            <a:r>
              <a:rPr lang="ru-RU" sz="2000" dirty="0"/>
              <a:t>использования; </a:t>
            </a:r>
            <a:r>
              <a:rPr lang="ru-RU" sz="2000" dirty="0" smtClean="0"/>
              <a:t>многократность </a:t>
            </a:r>
            <a:r>
              <a:rPr lang="ru-RU" sz="2000" dirty="0"/>
              <a:t>использования </a:t>
            </a:r>
            <a:r>
              <a:rPr lang="ru-RU" sz="2000" dirty="0" smtClean="0"/>
              <a:t>оригинал-макета; небольшая стоимость; вариативность объявлений; концентрированность воздействия; новостной </a:t>
            </a:r>
            <a:r>
              <a:rPr lang="ru-RU" sz="2000" dirty="0"/>
              <a:t>характер </a:t>
            </a:r>
            <a:r>
              <a:rPr lang="ru-RU" sz="2000" dirty="0" smtClean="0"/>
              <a:t>рекламы; возможность продолжительного осмысления </a:t>
            </a:r>
            <a:r>
              <a:rPr lang="ru-RU" sz="2000" dirty="0"/>
              <a:t>содержания газетного </a:t>
            </a:r>
            <a:r>
              <a:rPr lang="ru-RU" sz="2000" dirty="0" smtClean="0"/>
              <a:t>объявления; высокий </a:t>
            </a:r>
            <a:r>
              <a:rPr lang="ru-RU" sz="2000" dirty="0"/>
              <a:t>охват газетной рекламы и вместе с тем локальное </a:t>
            </a:r>
            <a:r>
              <a:rPr lang="ru-RU" sz="2000" dirty="0" smtClean="0"/>
              <a:t>воздействие; достаточно </a:t>
            </a:r>
            <a:r>
              <a:rPr lang="ru-RU" sz="2000" dirty="0"/>
              <a:t>определённая </a:t>
            </a:r>
            <a:r>
              <a:rPr lang="ru-RU" sz="2000" dirty="0" smtClean="0"/>
              <a:t>ЦГВ; постоянство аудитории; готовность </a:t>
            </a:r>
            <a:r>
              <a:rPr lang="ru-RU" sz="2000" dirty="0"/>
              <a:t>аудитории к восприятию </a:t>
            </a:r>
            <a:r>
              <a:rPr lang="ru-RU" sz="2000" dirty="0" smtClean="0"/>
              <a:t>рекламы; большая </a:t>
            </a:r>
            <a:r>
              <a:rPr lang="ru-RU" sz="2000" dirty="0"/>
              <a:t>степень доверия к газетной </a:t>
            </a:r>
            <a:r>
              <a:rPr lang="ru-RU" sz="2000" dirty="0" smtClean="0"/>
              <a:t>рекламе; сохранность </a:t>
            </a:r>
            <a:r>
              <a:rPr lang="ru-RU" sz="2000" dirty="0"/>
              <a:t>рекламы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Преимущества политической рекламы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 газете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41660"/>
            <a:ext cx="2835495" cy="22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7700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Качество содержания и печати;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расчет на узкие специализированные группы;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большое время «жизни» рекламы;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большая величина вторичной </a:t>
            </a:r>
            <a:r>
              <a:rPr lang="ru-RU" sz="2000" dirty="0" smtClean="0"/>
              <a:t>аудитории;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рекламное объявление в журнале можно использовать как листовку (вкладывать листовки, использовать оригинал-макеты);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большой читательский интерес к журналу – интерес к рекламе </a:t>
            </a:r>
            <a:r>
              <a:rPr lang="ru-RU" sz="2000" dirty="0" smtClean="0"/>
              <a:t>(более тесная связь </a:t>
            </a:r>
            <a:r>
              <a:rPr lang="ru-RU" sz="2000" dirty="0"/>
              <a:t>тематики рекламы с тематикой </a:t>
            </a:r>
            <a:r>
              <a:rPr lang="ru-RU" sz="2000" dirty="0" smtClean="0"/>
              <a:t>журнала;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большие возможности креативных дизайнерских решений.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Премущества</a:t>
            </a:r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 политической рекламы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 журнале</a:t>
            </a:r>
          </a:p>
          <a:p>
            <a:endParaRPr lang="ru-RU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25144"/>
            <a:ext cx="3428844" cy="19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80648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en-US" sz="2200" dirty="0" smtClean="0"/>
          </a:p>
          <a:p>
            <a:r>
              <a:rPr lang="ru-RU" sz="2200" dirty="0" smtClean="0"/>
              <a:t>Достоинства интернет-рекламы очевидны: огромный </a:t>
            </a:r>
            <a:r>
              <a:rPr lang="ru-RU" sz="2200" dirty="0"/>
              <a:t>охват </a:t>
            </a:r>
            <a:r>
              <a:rPr lang="ru-RU" sz="2200" dirty="0" smtClean="0"/>
              <a:t>аудитории; неограниченность </a:t>
            </a:r>
            <a:r>
              <a:rPr lang="ru-RU" sz="2200" dirty="0"/>
              <a:t>электронного рекламного </a:t>
            </a:r>
            <a:r>
              <a:rPr lang="ru-RU" sz="2200" dirty="0" smtClean="0"/>
              <a:t>пространства; круглосуточная доступность; результаты </a:t>
            </a:r>
            <a:r>
              <a:rPr lang="ru-RU" sz="2200" dirty="0"/>
              <a:t>воздействия видны практически </a:t>
            </a:r>
            <a:r>
              <a:rPr lang="ru-RU" sz="2200" dirty="0" smtClean="0"/>
              <a:t>сразу; возможность </a:t>
            </a:r>
            <a:r>
              <a:rPr lang="ru-RU" sz="2200" dirty="0"/>
              <a:t>учёта посетителей сайта компании, наиболее заинтересовавших их </a:t>
            </a:r>
            <a:r>
              <a:rPr lang="ru-RU" sz="2200" dirty="0" smtClean="0"/>
              <a:t>тем; возможность </a:t>
            </a:r>
            <a:r>
              <a:rPr lang="ru-RU" sz="2200" dirty="0"/>
              <a:t>почти мгновенно вносить корректировки в текст </a:t>
            </a:r>
            <a:r>
              <a:rPr lang="ru-RU" sz="2200" dirty="0" smtClean="0"/>
              <a:t>рекламных обращений;</a:t>
            </a:r>
            <a:r>
              <a:rPr lang="ru-RU" sz="2200" b="1" dirty="0" smtClean="0"/>
              <a:t> </a:t>
            </a:r>
            <a:r>
              <a:rPr lang="ru-RU" sz="2200" dirty="0"/>
              <a:t>небольшая себестоимость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реклама </a:t>
            </a:r>
            <a:endParaRPr lang="en-US" sz="28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 интернете</a:t>
            </a:r>
          </a:p>
          <a:p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65104"/>
            <a:ext cx="3024491" cy="2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4"/>
            <a:ext cx="79917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Минимум </a:t>
            </a:r>
            <a:r>
              <a:rPr lang="ru-RU" sz="2000" dirty="0"/>
              <a:t>текста и яркость изображения.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Её </a:t>
            </a:r>
            <a:r>
              <a:rPr lang="ru-RU" sz="2000" dirty="0"/>
              <a:t>должно быть видно </a:t>
            </a:r>
            <a:r>
              <a:rPr lang="ru-RU" sz="2000" dirty="0" smtClean="0"/>
              <a:t>издалека.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Вся </a:t>
            </a:r>
            <a:r>
              <a:rPr lang="ru-RU" sz="2000" dirty="0"/>
              <a:t>нагрузка идет на визуальную часть рекламы.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Она </a:t>
            </a:r>
            <a:r>
              <a:rPr lang="ru-RU" sz="2000" dirty="0"/>
              <a:t>должна быть понятна.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Эстетические требования как к части </a:t>
            </a:r>
            <a:r>
              <a:rPr lang="ru-RU" sz="2000" dirty="0"/>
              <a:t>архитектуры.</a:t>
            </a:r>
          </a:p>
          <a:p>
            <a:r>
              <a:rPr lang="ru-RU" sz="2000" dirty="0"/>
              <a:t>Считается, что функция наружной рекламы – напоминающая, и эффект от нее можно получить лишь на заключительном этапе комплексной компании. Хотя есть и прямо противоположное мнение: при помощи броской наружной рекламы фирма может успешно заявить о себе, представить ассортимент товаров и услуг.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Наружная реклама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11889"/>
            <a:ext cx="3312368" cy="20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4"/>
            <a:ext cx="79917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Митинги и публичные выступления являются важными инструментами политической рекламы. Кандидаты и партии организуют митинги и собрания, чтобы привлечь внимание избирателей и передать свое политическое послание. Это позволяет кандидатам установить личный контакт с избирателями, ответить на их вопросы и убедить их в своей компетентности и преданности их интересам.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mpact" panose="020B0806030902050204" pitchFamily="34" charset="0"/>
              </a:rPr>
              <a:t>Митинги </a:t>
            </a:r>
            <a:endParaRPr lang="en-US" sz="28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Impact" panose="020B0806030902050204" pitchFamily="34" charset="0"/>
              </a:rPr>
              <a:t>публичные выступления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02" y="4251475"/>
            <a:ext cx="3275856" cy="23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70092"/>
            <a:ext cx="79917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Андросова Л.А. </a:t>
            </a:r>
            <a:r>
              <a:rPr lang="ru-RU" sz="2000" dirty="0"/>
              <a:t>Социальная и политическая реклама: учебное пособие для вузов / Л.А. Андросова. – Пенза, 2008. </a:t>
            </a:r>
          </a:p>
          <a:p>
            <a:r>
              <a:rPr lang="ru-RU" sz="2000" b="1" dirty="0" err="1"/>
              <a:t>Баглышева</a:t>
            </a:r>
            <a:r>
              <a:rPr lang="ru-RU" sz="2000" b="1" dirty="0"/>
              <a:t> З.В. </a:t>
            </a:r>
            <a:r>
              <a:rPr lang="ru-RU" sz="2000" dirty="0"/>
              <a:t>Использование политических стереотипов в политической рекламе / З.В. </a:t>
            </a:r>
            <a:r>
              <a:rPr lang="ru-RU" sz="2000" dirty="0" err="1"/>
              <a:t>Баглышева</a:t>
            </a:r>
            <a:r>
              <a:rPr lang="ru-RU" sz="2000" dirty="0"/>
              <a:t>, Т.А. Кострома // Вестник науки. – 2022. – Т. 2. – № 6 (51). – С. 200-204. – URL: </a:t>
            </a:r>
            <a:r>
              <a:rPr lang="ru-RU" sz="2000" u="sng" dirty="0">
                <a:hlinkClick r:id="rId4" tooltip="https://cyberleninka.ru/article/n/ispolzovanie-politicheskih-stereotipov-v-politicheskoy-reklame"/>
              </a:rPr>
              <a:t>https://cyberleninka.ru/article/n/ispolzovanie-politicheskih-stereotipov-v-politicheskoy-reklame</a:t>
            </a:r>
            <a:r>
              <a:rPr lang="ru-RU" sz="2000" dirty="0"/>
              <a:t> </a:t>
            </a:r>
          </a:p>
          <a:p>
            <a:r>
              <a:rPr lang="ru-RU" sz="2000" b="1" dirty="0"/>
              <a:t>Бове К.Л. </a:t>
            </a:r>
            <a:r>
              <a:rPr lang="ru-RU" sz="2000" dirty="0"/>
              <a:t>Современная реклама / К.Л. Бове, У.Ф. </a:t>
            </a:r>
            <a:r>
              <a:rPr lang="ru-RU" sz="2000" dirty="0" err="1"/>
              <a:t>Аренс</a:t>
            </a:r>
            <a:r>
              <a:rPr lang="ru-RU" sz="2000" dirty="0"/>
              <a:t>. – Тольятти, 1995. </a:t>
            </a:r>
            <a:endParaRPr lang="ru-RU" sz="2000" dirty="0" smtClean="0"/>
          </a:p>
          <a:p>
            <a:r>
              <a:rPr lang="ru-RU" sz="2000" b="1" dirty="0" err="1" smtClean="0"/>
              <a:t>Джугенхаймер</a:t>
            </a:r>
            <a:r>
              <a:rPr lang="ru-RU" sz="2000" b="1" dirty="0" smtClean="0"/>
              <a:t> </a:t>
            </a:r>
            <a:r>
              <a:rPr lang="ru-RU" sz="2000" b="1" dirty="0"/>
              <a:t>Д. </a:t>
            </a:r>
            <a:r>
              <a:rPr lang="ru-RU" sz="2000" dirty="0" smtClean="0"/>
              <a:t>Основы </a:t>
            </a:r>
            <a:r>
              <a:rPr lang="ru-RU" sz="2000" dirty="0"/>
              <a:t>рекламного дела / Д. </a:t>
            </a:r>
            <a:r>
              <a:rPr lang="ru-RU" sz="2000" dirty="0" err="1"/>
              <a:t>Джугенхаймер</a:t>
            </a:r>
            <a:r>
              <a:rPr lang="ru-RU" sz="2000" dirty="0"/>
              <a:t>, Г. Уайт. – Самара, </a:t>
            </a:r>
            <a:r>
              <a:rPr lang="ru-RU" sz="2000" dirty="0" smtClean="0"/>
              <a:t>1996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Литература</a:t>
            </a:r>
            <a:endParaRPr lang="ru-RU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70092"/>
            <a:ext cx="79917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Егорова-</a:t>
            </a:r>
            <a:r>
              <a:rPr lang="ru-RU" sz="2000" b="1" dirty="0" err="1"/>
              <a:t>Гантман</a:t>
            </a:r>
            <a:r>
              <a:rPr lang="ru-RU" sz="2000" b="1" dirty="0"/>
              <a:t> Е.В. </a:t>
            </a:r>
            <a:r>
              <a:rPr lang="ru-RU" sz="2000" dirty="0"/>
              <a:t>Политическая реклама / Е.В. Егорова-</a:t>
            </a:r>
            <a:r>
              <a:rPr lang="ru-RU" sz="2000" dirty="0" err="1"/>
              <a:t>Гантман</a:t>
            </a:r>
            <a:r>
              <a:rPr lang="ru-RU" sz="2000" dirty="0"/>
              <a:t>, К.В. Плешаков. – М., 2002. </a:t>
            </a:r>
          </a:p>
          <a:p>
            <a:r>
              <a:rPr lang="ru-RU" sz="2000" b="1" dirty="0" err="1" smtClean="0"/>
              <a:t>Кромптон</a:t>
            </a:r>
            <a:r>
              <a:rPr lang="ru-RU" sz="2000" b="1" dirty="0" smtClean="0"/>
              <a:t> </a:t>
            </a:r>
            <a:r>
              <a:rPr lang="ru-RU" sz="2000" b="1" dirty="0"/>
              <a:t>А. </a:t>
            </a:r>
            <a:r>
              <a:rPr lang="ru-RU" sz="2000" dirty="0"/>
              <a:t>Мастерская рекламного текста / </a:t>
            </a:r>
            <a:r>
              <a:rPr lang="ru-RU" sz="2000" dirty="0" err="1"/>
              <a:t>А.Кромптон</a:t>
            </a:r>
            <a:r>
              <a:rPr lang="ru-RU" sz="2000" dirty="0"/>
              <a:t>. – Тольятти, 1998. </a:t>
            </a:r>
          </a:p>
          <a:p>
            <a:r>
              <a:rPr lang="ru-RU" sz="2000" b="1" dirty="0"/>
              <a:t>Морозова Е.Г. </a:t>
            </a:r>
            <a:r>
              <a:rPr lang="ru-RU" sz="2000" dirty="0"/>
              <a:t>Политический рынок и политический маркетинг: концепции, модели, технологии / </a:t>
            </a:r>
            <a:r>
              <a:rPr lang="ru-RU" sz="2000" dirty="0" err="1"/>
              <a:t>Е.Г.Морозова</a:t>
            </a:r>
            <a:r>
              <a:rPr lang="ru-RU" sz="2000" dirty="0"/>
              <a:t>. – М., 1999. </a:t>
            </a:r>
          </a:p>
          <a:p>
            <a:r>
              <a:rPr lang="ru-RU" sz="2000" b="1" dirty="0"/>
              <a:t>Музыкант В.Л. </a:t>
            </a:r>
            <a:r>
              <a:rPr lang="ru-RU" sz="2000" dirty="0"/>
              <a:t>Теория и практика современной рекламы. Ч. II / В.Л. Музыкант. – М, 1998.</a:t>
            </a:r>
          </a:p>
          <a:p>
            <a:r>
              <a:rPr lang="ru-RU" sz="2000" b="1" dirty="0"/>
              <a:t>Ольшанский Д.В. </a:t>
            </a:r>
            <a:r>
              <a:rPr lang="ru-RU" sz="2000" dirty="0"/>
              <a:t>Политический пиар / </a:t>
            </a:r>
            <a:r>
              <a:rPr lang="ru-RU" sz="2000" dirty="0" err="1"/>
              <a:t>Д.В.Ольшанский</a:t>
            </a:r>
            <a:r>
              <a:rPr lang="ru-RU" sz="2000" dirty="0"/>
              <a:t>. – СПб., </a:t>
            </a:r>
            <a:r>
              <a:rPr lang="ru-RU" sz="2000" dirty="0" smtClean="0"/>
              <a:t>2003.</a:t>
            </a:r>
          </a:p>
          <a:p>
            <a:endParaRPr lang="ru-RU" sz="2000" dirty="0"/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Литература</a:t>
            </a:r>
            <a:endParaRPr lang="ru-RU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3"/>
            <a:ext cx="8136904" cy="159153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>Спасибо </a:t>
            </a:r>
            <a:r>
              <a:rPr lang="ru-RU" sz="2800" dirty="0">
                <a:latin typeface="Impact" panose="020B0806030902050204" pitchFamily="34" charset="0"/>
              </a:rPr>
              <a:t>за </a:t>
            </a:r>
            <a:r>
              <a:rPr lang="ru-RU" sz="2800" dirty="0" smtClean="0">
                <a:latin typeface="Impact" panose="020B0806030902050204" pitchFamily="34" charset="0"/>
              </a:rPr>
              <a:t>внимание</a:t>
            </a: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endParaRPr lang="ru-RU" sz="4000" b="1" dirty="0">
              <a:latin typeface="Candara" panose="020E0502030303020204" pitchFamily="34" charset="0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140968"/>
            <a:ext cx="85053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latin typeface="Constantia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3088" y="2060848"/>
            <a:ext cx="8091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9640" y="4797152"/>
            <a:ext cx="404083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1600" dirty="0">
              <a:latin typeface="Constantia" pitchFamily="18" charset="0"/>
            </a:endParaRPr>
          </a:p>
        </p:txBody>
      </p:sp>
      <p:pic>
        <p:nvPicPr>
          <p:cNvPr id="7" name="Содержимое 4" descr="adDidvblE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2407049"/>
            <a:ext cx="3384544" cy="225992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55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03949"/>
            <a:ext cx="83529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1</a:t>
            </a:r>
            <a:r>
              <a:rPr lang="ru-RU" sz="2400" b="1" dirty="0" smtClean="0"/>
              <a:t>. Нацеленность на конкретную </a:t>
            </a:r>
            <a:r>
              <a:rPr lang="ru-RU" sz="2400" b="1" dirty="0"/>
              <a:t>группу </a:t>
            </a:r>
            <a:r>
              <a:rPr lang="ru-RU" sz="2400" b="1" dirty="0" smtClean="0"/>
              <a:t>избирателей (ЦГВ)</a:t>
            </a:r>
          </a:p>
          <a:p>
            <a:r>
              <a:rPr lang="ru-RU" sz="2400" dirty="0" smtClean="0"/>
              <a:t>Рекламные </a:t>
            </a:r>
            <a:r>
              <a:rPr lang="ru-RU" sz="2400" dirty="0"/>
              <a:t>сообщения </a:t>
            </a:r>
            <a:r>
              <a:rPr lang="ru-RU" sz="2400" dirty="0" smtClean="0"/>
              <a:t>(РС) должны </a:t>
            </a:r>
            <a:r>
              <a:rPr lang="ru-RU" sz="2400" dirty="0"/>
              <a:t>быть адаптированы к интересам, ценностям и потребностям этой аудитории.</a:t>
            </a:r>
          </a:p>
          <a:p>
            <a:r>
              <a:rPr lang="ru-RU" sz="2400" dirty="0" smtClean="0"/>
              <a:t>2. </a:t>
            </a:r>
            <a:r>
              <a:rPr lang="ru-RU" sz="2400" b="1" dirty="0" smtClean="0"/>
              <a:t>Ясность и убедительность РС.</a:t>
            </a:r>
          </a:p>
          <a:p>
            <a:r>
              <a:rPr lang="ru-RU" sz="2400" dirty="0" smtClean="0"/>
              <a:t>РС </a:t>
            </a:r>
            <a:r>
              <a:rPr lang="ru-RU" sz="2400" dirty="0"/>
              <a:t>должны </a:t>
            </a:r>
            <a:r>
              <a:rPr lang="ru-RU" sz="2400" dirty="0" smtClean="0"/>
              <a:t>запоминаться, представлять </a:t>
            </a:r>
            <a:r>
              <a:rPr lang="ru-RU" sz="2400" dirty="0"/>
              <a:t>конкретные политические идеи, обещания и достижения кандидата или </a:t>
            </a:r>
            <a:r>
              <a:rPr lang="ru-RU" sz="2400" dirty="0" smtClean="0"/>
              <a:t>партии; </a:t>
            </a:r>
            <a:r>
              <a:rPr lang="ru-RU" sz="2400" dirty="0"/>
              <a:t>должны быть адаптированы к </a:t>
            </a:r>
            <a:r>
              <a:rPr lang="ru-RU" sz="2400" dirty="0" smtClean="0"/>
              <a:t>политической </a:t>
            </a:r>
            <a:r>
              <a:rPr lang="ru-RU" sz="2400" dirty="0"/>
              <a:t>обстановке и проблемам, которые волнуют избирателей.</a:t>
            </a:r>
          </a:p>
          <a:p>
            <a:r>
              <a:rPr lang="ru-RU" sz="2400" dirty="0" smtClean="0"/>
              <a:t>3. </a:t>
            </a:r>
            <a:r>
              <a:rPr lang="ru-RU" sz="2400" b="1" dirty="0" smtClean="0"/>
              <a:t>Выбор </a:t>
            </a:r>
            <a:r>
              <a:rPr lang="ru-RU" sz="2400" b="1" dirty="0"/>
              <a:t>правильных каналов распространения </a:t>
            </a:r>
            <a:r>
              <a:rPr lang="ru-RU" sz="2400" b="1" dirty="0" smtClean="0"/>
              <a:t>ПР. 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3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Факторы эффективности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политической рекламы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0061"/>
            <a:ext cx="2398146" cy="14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03949"/>
            <a:ext cx="83529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b="1" dirty="0"/>
              <a:t>4. </a:t>
            </a:r>
            <a:r>
              <a:rPr lang="ru-RU" sz="2400" b="1" dirty="0"/>
              <a:t>Время и </a:t>
            </a:r>
            <a:r>
              <a:rPr lang="ru-RU" sz="2400" b="1" dirty="0" smtClean="0"/>
              <a:t>частота. </a:t>
            </a:r>
          </a:p>
          <a:p>
            <a:r>
              <a:rPr lang="ru-RU" sz="2400" dirty="0" smtClean="0"/>
              <a:t>Размещение в </a:t>
            </a:r>
            <a:r>
              <a:rPr lang="ru-RU" sz="2400" dirty="0"/>
              <a:t>правильное время и с достаточной частотой, чтобы она </a:t>
            </a:r>
            <a:r>
              <a:rPr lang="ru-RU" sz="2400" dirty="0" smtClean="0"/>
              <a:t>рекламу заметили и запомнили избиратели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В плане РК должны </a:t>
            </a:r>
            <a:r>
              <a:rPr lang="ru-RU" sz="2400" dirty="0"/>
              <a:t>быть продуманы и спланированы </a:t>
            </a:r>
            <a:r>
              <a:rPr lang="ru-RU" sz="2400" dirty="0" smtClean="0"/>
              <a:t>оптимальные </a:t>
            </a:r>
            <a:r>
              <a:rPr lang="ru-RU" sz="2400" dirty="0"/>
              <a:t>временные интервалы.</a:t>
            </a:r>
          </a:p>
          <a:p>
            <a:r>
              <a:rPr lang="ru-RU" sz="2400" b="1" dirty="0"/>
              <a:t>5. Репутация и </a:t>
            </a:r>
            <a:r>
              <a:rPr lang="ru-RU" sz="2400" b="1" dirty="0" smtClean="0"/>
              <a:t>доверие.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у кандидата или партии есть положительная репутация и доверие избирателей, то рекламные сообщения будут более убедительными и влиятельными.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3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Факторы эффективности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политической рекламы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3457"/>
            <a:ext cx="2428129" cy="13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40768"/>
            <a:ext cx="82077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Скептицизм </a:t>
            </a:r>
            <a:r>
              <a:rPr lang="ru-RU" sz="2400" b="1" dirty="0"/>
              <a:t>и информационный </a:t>
            </a:r>
            <a:r>
              <a:rPr lang="ru-RU" sz="2400" b="1" dirty="0" smtClean="0"/>
              <a:t>шум.</a:t>
            </a:r>
          </a:p>
          <a:p>
            <a:r>
              <a:rPr lang="ru-RU" sz="2400" b="1" dirty="0" smtClean="0"/>
              <a:t>2</a:t>
            </a:r>
            <a:r>
              <a:rPr lang="ru-RU" sz="2400" b="1" dirty="0"/>
              <a:t>. Ограничения </a:t>
            </a:r>
            <a:r>
              <a:rPr lang="ru-RU" sz="2400" b="1" dirty="0" smtClean="0"/>
              <a:t>законодательства.</a:t>
            </a:r>
          </a:p>
          <a:p>
            <a:r>
              <a:rPr lang="ru-RU" sz="2400" dirty="0" smtClean="0"/>
              <a:t>Ограничения </a:t>
            </a:r>
            <a:r>
              <a:rPr lang="ru-RU" sz="2400" dirty="0"/>
              <a:t>на финансирование, время и место </a:t>
            </a:r>
            <a:r>
              <a:rPr lang="ru-RU" sz="2400" dirty="0" smtClean="0"/>
              <a:t>размещения политической рекламы.</a:t>
            </a:r>
          </a:p>
          <a:p>
            <a:r>
              <a:rPr lang="ru-RU" sz="2400" b="1" dirty="0" smtClean="0"/>
              <a:t>3</a:t>
            </a:r>
            <a:r>
              <a:rPr lang="ru-RU" sz="2400" b="1" dirty="0"/>
              <a:t>. Негативная реакция </a:t>
            </a:r>
            <a:r>
              <a:rPr lang="ru-RU" sz="2400" b="1" dirty="0" smtClean="0"/>
              <a:t>избирателей.</a:t>
            </a:r>
          </a:p>
          <a:p>
            <a:r>
              <a:rPr lang="ru-RU" sz="2400" dirty="0" smtClean="0"/>
              <a:t>Некоторые </a:t>
            </a:r>
            <a:r>
              <a:rPr lang="ru-RU" sz="2400" dirty="0"/>
              <a:t>формы политической рекламы, особенно негативная реклама, могут вызывать негативную реакцию избирателей. Избиратели могут отвергать такую рекламу и считать ее недостойной и неэтичной.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Ограничения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политической рекламы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791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Правдивость и достоверность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Уважение </a:t>
            </a:r>
            <a:r>
              <a:rPr lang="ru-RU" sz="2400" dirty="0"/>
              <a:t>к конкурентам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Защита </a:t>
            </a:r>
            <a:r>
              <a:rPr lang="ru-RU" sz="2400" dirty="0"/>
              <a:t>личной жизни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Уважение к избирателям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Прозрачность </a:t>
            </a:r>
            <a:r>
              <a:rPr lang="ru-RU" sz="2400" dirty="0"/>
              <a:t>и </a:t>
            </a:r>
            <a:r>
              <a:rPr lang="ru-RU" sz="2400" dirty="0" smtClean="0"/>
              <a:t>открытость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Этика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политической рекламы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00" y="3713868"/>
            <a:ext cx="3959284" cy="29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00808"/>
            <a:ext cx="79197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 Прозрачность и </a:t>
            </a:r>
            <a:r>
              <a:rPr lang="ru-RU" sz="2400" dirty="0" smtClean="0"/>
              <a:t>идентификация.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 Ограничения на </a:t>
            </a:r>
            <a:r>
              <a:rPr lang="ru-RU" sz="2400" dirty="0" smtClean="0"/>
              <a:t>финансирование.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 Равные </a:t>
            </a:r>
            <a:r>
              <a:rPr lang="ru-RU" sz="2400" dirty="0" smtClean="0"/>
              <a:t>условия.</a:t>
            </a:r>
          </a:p>
          <a:p>
            <a:r>
              <a:rPr lang="ru-RU" sz="2400" dirty="0"/>
              <a:t>4. Запрет на недостоверную </a:t>
            </a:r>
            <a:r>
              <a:rPr lang="ru-RU" sz="2400" dirty="0" smtClean="0"/>
              <a:t>информацию.</a:t>
            </a:r>
          </a:p>
          <a:p>
            <a:r>
              <a:rPr lang="ru-RU" sz="2400" dirty="0" smtClean="0"/>
              <a:t>5</a:t>
            </a:r>
            <a:r>
              <a:rPr lang="ru-RU" sz="2400" dirty="0"/>
              <a:t>. Наблюдение и </a:t>
            </a:r>
            <a:r>
              <a:rPr lang="ru-RU" sz="2400" dirty="0" smtClean="0"/>
              <a:t>санкции.</a:t>
            </a:r>
          </a:p>
          <a:p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Регулирование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политической рекламы</a:t>
            </a:r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32" y="3859748"/>
            <a:ext cx="4869160" cy="27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391"/>
            <a:ext cx="688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4" y="1484784"/>
            <a:ext cx="8171416" cy="51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2880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Реклама кандидата на выборах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Реклама </a:t>
            </a:r>
            <a:r>
              <a:rPr lang="ru-RU" sz="2400" dirty="0"/>
              <a:t>политической партии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Реклама политической кампании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Реклама </a:t>
            </a:r>
            <a:r>
              <a:rPr lang="ru-RU" sz="2400" dirty="0"/>
              <a:t>политических инициатив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Разновидности </a:t>
            </a:r>
            <a:endParaRPr lang="en-US" sz="28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политической рекламы</a:t>
            </a:r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41" y="3284984"/>
            <a:ext cx="3672408" cy="33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3038</TotalTime>
  <Words>773</Words>
  <Application>Microsoft Office PowerPoint</Application>
  <PresentationFormat>Экран (4:3)</PresentationFormat>
  <Paragraphs>98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Candara</vt:lpstr>
      <vt:lpstr>Constantia</vt:lpstr>
      <vt:lpstr>Impact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защите диссертаций по научной специальности 10.01.10 – Журналистика</dc:title>
  <dc:creator>Александр Кажикин</dc:creator>
  <cp:lastModifiedBy>TulupovVV</cp:lastModifiedBy>
  <cp:revision>224</cp:revision>
  <dcterms:created xsi:type="dcterms:W3CDTF">2017-11-06T10:35:57Z</dcterms:created>
  <dcterms:modified xsi:type="dcterms:W3CDTF">2024-04-12T08:26:37Z</dcterms:modified>
</cp:coreProperties>
</file>