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51" r:id="rId3"/>
    <p:sldId id="313" r:id="rId4"/>
    <p:sldId id="337" r:id="rId5"/>
    <p:sldId id="352" r:id="rId6"/>
    <p:sldId id="353" r:id="rId7"/>
    <p:sldId id="338" r:id="rId8"/>
    <p:sldId id="355" r:id="rId9"/>
    <p:sldId id="354" r:id="rId10"/>
    <p:sldId id="356" r:id="rId11"/>
    <p:sldId id="358" r:id="rId12"/>
    <p:sldId id="339" r:id="rId13"/>
    <p:sldId id="341" r:id="rId14"/>
    <p:sldId id="357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97F-73D4-4C38-B342-CBD00ACC0BB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A43C-AB85-400A-8EBB-38CC6E00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8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65117" y="764704"/>
            <a:ext cx="7119251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dirty="0" smtClean="0">
                <a:latin typeface="Impact" panose="020B0806030902050204" pitchFamily="34" charset="0"/>
              </a:rPr>
              <a:t>В. В. Тулупов</a:t>
            </a:r>
          </a:p>
          <a:p>
            <a:endParaRPr lang="ru-RU" sz="2500" dirty="0" smtClean="0">
              <a:latin typeface="Impact" panose="020B0806030902050204" pitchFamily="34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Impact" panose="020B0806030902050204" pitchFamily="34" charset="0"/>
              </a:rPr>
              <a:t>Лекция 3. </a:t>
            </a:r>
          </a:p>
          <a:p>
            <a:r>
              <a:rPr lang="ru-RU" sz="2900" b="1" dirty="0">
                <a:solidFill>
                  <a:schemeClr val="tx1"/>
                </a:solidFill>
                <a:latin typeface="Impact" panose="020B0806030902050204" pitchFamily="34" charset="0"/>
              </a:rPr>
              <a:t>Средства и инструменты </a:t>
            </a:r>
            <a:endParaRPr lang="ru-RU" sz="2900" b="1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политической </a:t>
            </a:r>
            <a:r>
              <a:rPr lang="ru-RU" sz="2900" b="1" dirty="0">
                <a:solidFill>
                  <a:schemeClr val="tx1"/>
                </a:solidFill>
                <a:latin typeface="Impact" panose="020B0806030902050204" pitchFamily="34" charset="0"/>
              </a:rPr>
              <a:t>рекламы</a:t>
            </a:r>
            <a:endParaRPr lang="ru-RU" sz="29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en-US" sz="2200" dirty="0" smtClean="0"/>
          </a:p>
          <a:p>
            <a:r>
              <a:rPr lang="ru-RU" sz="2200" dirty="0" smtClean="0"/>
              <a:t>Достоинства интернет-рекламы очевидны: огромный </a:t>
            </a:r>
            <a:r>
              <a:rPr lang="ru-RU" sz="2200" dirty="0"/>
              <a:t>охват </a:t>
            </a:r>
            <a:r>
              <a:rPr lang="ru-RU" sz="2200" dirty="0" smtClean="0"/>
              <a:t>аудитории; неограниченность </a:t>
            </a:r>
            <a:r>
              <a:rPr lang="ru-RU" sz="2200" dirty="0"/>
              <a:t>электронного рекламного </a:t>
            </a:r>
            <a:r>
              <a:rPr lang="ru-RU" sz="2200" dirty="0" smtClean="0"/>
              <a:t>пространства; круглосуточная доступность; результаты </a:t>
            </a:r>
            <a:r>
              <a:rPr lang="ru-RU" sz="2200" dirty="0"/>
              <a:t>воздействия видны практически </a:t>
            </a:r>
            <a:r>
              <a:rPr lang="ru-RU" sz="2200" dirty="0" smtClean="0"/>
              <a:t>сразу; возможность </a:t>
            </a:r>
            <a:r>
              <a:rPr lang="ru-RU" sz="2200" dirty="0"/>
              <a:t>учёта посетителей сайта компании, наиболее заинтересовавших их </a:t>
            </a:r>
            <a:r>
              <a:rPr lang="ru-RU" sz="2200" dirty="0" smtClean="0"/>
              <a:t>тем; возможность </a:t>
            </a:r>
            <a:r>
              <a:rPr lang="ru-RU" sz="2200" dirty="0"/>
              <a:t>почти мгновенно вносить корректировки в текст </a:t>
            </a:r>
            <a:r>
              <a:rPr lang="ru-RU" sz="2200" dirty="0" smtClean="0"/>
              <a:t>рекламных обращений;</a:t>
            </a:r>
            <a:r>
              <a:rPr lang="ru-RU" sz="2200" b="1" dirty="0" smtClean="0"/>
              <a:t> </a:t>
            </a:r>
            <a:r>
              <a:rPr lang="ru-RU" sz="2200" dirty="0"/>
              <a:t>небольшая себестоимость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реклама </a:t>
            </a:r>
            <a:endParaRPr lang="en-US" sz="28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интернете</a:t>
            </a:r>
          </a:p>
          <a:p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3024491" cy="2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79917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Минимум </a:t>
            </a:r>
            <a:r>
              <a:rPr lang="ru-RU" sz="2000" dirty="0"/>
              <a:t>текста и яркость изображения.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Её </a:t>
            </a:r>
            <a:r>
              <a:rPr lang="ru-RU" sz="2000" dirty="0"/>
              <a:t>должно быть видно </a:t>
            </a:r>
            <a:r>
              <a:rPr lang="ru-RU" sz="2000" dirty="0" smtClean="0"/>
              <a:t>издалека.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Вся </a:t>
            </a:r>
            <a:r>
              <a:rPr lang="ru-RU" sz="2000" dirty="0"/>
              <a:t>нагрузка идет на визуальную часть рекламы.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Она </a:t>
            </a:r>
            <a:r>
              <a:rPr lang="ru-RU" sz="2000" dirty="0"/>
              <a:t>должна быть понятна.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Эстетические требования как к части </a:t>
            </a:r>
            <a:r>
              <a:rPr lang="ru-RU" sz="2000" dirty="0"/>
              <a:t>архитектуры.</a:t>
            </a:r>
          </a:p>
          <a:p>
            <a:r>
              <a:rPr lang="ru-RU" sz="2000" dirty="0"/>
              <a:t>Считается, что функция наружной рекламы – напоминающая, и эффект от нее можно получить лишь на заключительном этапе комплексной компании. Хотя есть и прямо противоположное мнение: при помощи броской наружной рекламы фирма может успешно заявить о себе, представить ассортимент товаров и услуг.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Наружная 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11889"/>
            <a:ext cx="3312368" cy="20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79917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Митинги и публичные выступления являются важными инструментами политической рекламы. Кандидаты и партии организуют митинги и собрания, чтобы привлечь внимание избирателей и передать свое политическое послание. Это позволяет кандидатам установить личный контакт с избирателями, ответить на их вопросы и убедить их в своей компетентности и преданности их интересам.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mpact" panose="020B0806030902050204" pitchFamily="34" charset="0"/>
              </a:rPr>
              <a:t>Митинги </a:t>
            </a:r>
            <a:endParaRPr lang="en-US" sz="28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Impact" panose="020B0806030902050204" pitchFamily="34" charset="0"/>
              </a:rPr>
              <a:t>публичные выступления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2" y="4251475"/>
            <a:ext cx="3275856" cy="23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Бове К.Л. </a:t>
            </a:r>
            <a:r>
              <a:rPr lang="ru-RU" dirty="0"/>
              <a:t>Современная реклама / К.Л. Бове, У.Ф. </a:t>
            </a:r>
            <a:r>
              <a:rPr lang="ru-RU" dirty="0" err="1"/>
              <a:t>Аренс</a:t>
            </a:r>
            <a:r>
              <a:rPr lang="ru-RU" dirty="0"/>
              <a:t>. – Тольятти, 1995.  </a:t>
            </a:r>
          </a:p>
          <a:p>
            <a:r>
              <a:rPr lang="ru-RU" b="1" dirty="0" err="1"/>
              <a:t>Бокарев</a:t>
            </a:r>
            <a:r>
              <a:rPr lang="ru-RU" b="1" dirty="0"/>
              <a:t> Т. </a:t>
            </a:r>
            <a:r>
              <a:rPr lang="ru-RU" dirty="0"/>
              <a:t>Энциклопедия интернет-рекламы / Т. </a:t>
            </a:r>
            <a:r>
              <a:rPr lang="ru-RU" dirty="0" err="1"/>
              <a:t>Бокарев</a:t>
            </a:r>
            <a:r>
              <a:rPr lang="ru-RU" dirty="0"/>
              <a:t>. – М., 2000. </a:t>
            </a:r>
          </a:p>
          <a:p>
            <a:r>
              <a:rPr lang="ru-RU" b="1" dirty="0"/>
              <a:t>Годин А.А. </a:t>
            </a:r>
            <a:r>
              <a:rPr lang="ru-RU" dirty="0"/>
              <a:t>Интернет-реклама / А.А. Годин, А.М. Годин, В.М. Комаров. – М., 2009. </a:t>
            </a:r>
          </a:p>
          <a:p>
            <a:r>
              <a:rPr lang="ru-RU" b="1" dirty="0" err="1"/>
              <a:t>Гольман</a:t>
            </a:r>
            <a:r>
              <a:rPr lang="ru-RU" b="1" dirty="0"/>
              <a:t> И.А. </a:t>
            </a:r>
            <a:r>
              <a:rPr lang="ru-RU" dirty="0"/>
              <a:t>Практика рекламы / И.А. </a:t>
            </a:r>
            <a:r>
              <a:rPr lang="ru-RU" dirty="0" err="1"/>
              <a:t>Гольман</a:t>
            </a:r>
            <a:r>
              <a:rPr lang="ru-RU" dirty="0"/>
              <a:t>, Н.С. </a:t>
            </a:r>
            <a:r>
              <a:rPr lang="ru-RU" dirty="0" err="1"/>
              <a:t>Добробабенко</a:t>
            </a:r>
            <a:r>
              <a:rPr lang="ru-RU" dirty="0"/>
              <a:t>. – Новосибирск, 1991.</a:t>
            </a:r>
          </a:p>
          <a:p>
            <a:r>
              <a:rPr lang="ru-RU" b="1" dirty="0"/>
              <a:t>Голядкин Н.А. </a:t>
            </a:r>
            <a:r>
              <a:rPr lang="ru-RU" dirty="0"/>
              <a:t>Творческая телереклама (из американского опыта) / Н.А. Голядкин. – М., 2000. </a:t>
            </a:r>
          </a:p>
          <a:p>
            <a:r>
              <a:rPr lang="ru-RU" b="1" dirty="0" err="1"/>
              <a:t>Джугенхаймер</a:t>
            </a:r>
            <a:r>
              <a:rPr lang="ru-RU" b="1" dirty="0"/>
              <a:t> Д. </a:t>
            </a:r>
            <a:r>
              <a:rPr lang="ru-RU" dirty="0"/>
              <a:t>Основы рекламного дела / Д. </a:t>
            </a:r>
            <a:r>
              <a:rPr lang="ru-RU" dirty="0" err="1"/>
              <a:t>Джугенхаймер</a:t>
            </a:r>
            <a:r>
              <a:rPr lang="ru-RU" dirty="0"/>
              <a:t>, Г. Уайт. – Самара, 1996. </a:t>
            </a:r>
          </a:p>
          <a:p>
            <a:r>
              <a:rPr lang="ru-RU" b="1" dirty="0" err="1"/>
              <a:t>Назайкин</a:t>
            </a:r>
            <a:r>
              <a:rPr lang="ru-RU" b="1" dirty="0"/>
              <a:t> А.Н. </a:t>
            </a:r>
            <a:r>
              <a:rPr lang="ru-RU" dirty="0"/>
              <a:t>Эффективная реклама в прессе / А.Н. </a:t>
            </a:r>
            <a:r>
              <a:rPr lang="ru-RU" dirty="0" err="1"/>
              <a:t>Назайкин</a:t>
            </a:r>
            <a:r>
              <a:rPr lang="ru-RU" dirty="0"/>
              <a:t>. – М., 2000. </a:t>
            </a:r>
          </a:p>
          <a:p>
            <a:r>
              <a:rPr lang="ru-RU" b="1" dirty="0"/>
              <a:t>Панкратов Ф.Г. </a:t>
            </a:r>
            <a:r>
              <a:rPr lang="ru-RU" dirty="0"/>
              <a:t>Рекламная деятельность / Ф.Г. Панкратов, Т.К. Серегина, В.Г. </a:t>
            </a:r>
            <a:r>
              <a:rPr lang="ru-RU" dirty="0" err="1"/>
              <a:t>Шахурин</a:t>
            </a:r>
            <a:r>
              <a:rPr lang="ru-RU" dirty="0"/>
              <a:t>. – М., 1998.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Литература</a:t>
            </a:r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Полукаров</a:t>
            </a:r>
            <a:r>
              <a:rPr lang="ru-RU" b="1" dirty="0"/>
              <a:t> В.Л. </a:t>
            </a:r>
            <a:r>
              <a:rPr lang="ru-RU" dirty="0" err="1"/>
              <a:t>Телерадиореклама</a:t>
            </a:r>
            <a:r>
              <a:rPr lang="ru-RU" dirty="0"/>
              <a:t>. Инновационные технологии / В.Л. </a:t>
            </a:r>
            <a:r>
              <a:rPr lang="ru-RU" dirty="0" err="1"/>
              <a:t>Полукаров</a:t>
            </a:r>
            <a:r>
              <a:rPr lang="ru-RU" dirty="0"/>
              <a:t>. – М., 1998.</a:t>
            </a:r>
          </a:p>
          <a:p>
            <a:r>
              <a:rPr lang="ru-RU" b="1" dirty="0"/>
              <a:t>Радиожурналистика. </a:t>
            </a:r>
            <a:r>
              <a:rPr lang="ru-RU" dirty="0"/>
              <a:t>– М., 2000. </a:t>
            </a:r>
          </a:p>
          <a:p>
            <a:r>
              <a:rPr lang="ru-RU" b="1" dirty="0"/>
              <a:t>Реклама: история, теория и практика </a:t>
            </a:r>
            <a:r>
              <a:rPr lang="ru-RU" dirty="0"/>
              <a:t>/ под ред. проф. В.В. </a:t>
            </a:r>
            <a:r>
              <a:rPr lang="ru-RU" dirty="0" err="1"/>
              <a:t>Тулупова</a:t>
            </a:r>
            <a:r>
              <a:rPr lang="ru-RU" dirty="0"/>
              <a:t>. –  Воронеж, 2010.</a:t>
            </a:r>
          </a:p>
          <a:p>
            <a:r>
              <a:rPr lang="ru-RU" b="1" dirty="0" err="1" smtClean="0"/>
              <a:t>Сэндидж</a:t>
            </a:r>
            <a:r>
              <a:rPr lang="ru-RU" b="1" dirty="0" smtClean="0"/>
              <a:t> </a:t>
            </a:r>
            <a:r>
              <a:rPr lang="ru-RU" b="1" dirty="0"/>
              <a:t>Ч. </a:t>
            </a:r>
            <a:r>
              <a:rPr lang="ru-RU" dirty="0"/>
              <a:t>Реклама: теория и практика / Ч. </a:t>
            </a:r>
            <a:r>
              <a:rPr lang="ru-RU" dirty="0" err="1"/>
              <a:t>Сэндидж</a:t>
            </a:r>
            <a:r>
              <a:rPr lang="ru-RU" dirty="0"/>
              <a:t>, В. </a:t>
            </a:r>
            <a:r>
              <a:rPr lang="ru-RU" dirty="0" err="1"/>
              <a:t>Фрайбургер</a:t>
            </a:r>
            <a:r>
              <a:rPr lang="ru-RU" dirty="0"/>
              <a:t>, К. </a:t>
            </a:r>
            <a:r>
              <a:rPr lang="ru-RU" dirty="0" err="1"/>
              <a:t>Ротцолл</a:t>
            </a:r>
            <a:r>
              <a:rPr lang="ru-RU" dirty="0"/>
              <a:t>. – М., 1989.</a:t>
            </a:r>
          </a:p>
          <a:p>
            <a:r>
              <a:rPr lang="ru-RU" b="1" dirty="0" err="1"/>
              <a:t>Телерекламный</a:t>
            </a:r>
            <a:r>
              <a:rPr lang="ru-RU" b="1" dirty="0"/>
              <a:t> бизнес. </a:t>
            </a:r>
            <a:r>
              <a:rPr lang="ru-RU" dirty="0" smtClean="0"/>
              <a:t>–  </a:t>
            </a:r>
            <a:r>
              <a:rPr lang="ru-RU" dirty="0"/>
              <a:t>М.,  2001.  </a:t>
            </a:r>
          </a:p>
          <a:p>
            <a:r>
              <a:rPr lang="ru-RU" b="1" dirty="0"/>
              <a:t>Тулупов В.В. </a:t>
            </a:r>
            <a:r>
              <a:rPr lang="ru-RU" dirty="0"/>
              <a:t>Реклама в коммуникационном процессе / В.В. Тулупов. – Воронеж, 2003.                     </a:t>
            </a:r>
          </a:p>
          <a:p>
            <a:r>
              <a:rPr lang="ru-RU" b="1" dirty="0"/>
              <a:t>Теория и практика рекламы </a:t>
            </a:r>
            <a:r>
              <a:rPr lang="ru-RU" dirty="0"/>
              <a:t>/ Под ред. проф. В.В. </a:t>
            </a:r>
            <a:r>
              <a:rPr lang="ru-RU" dirty="0" err="1"/>
              <a:t>Тулупова</a:t>
            </a:r>
            <a:r>
              <a:rPr lang="ru-RU" dirty="0"/>
              <a:t>. –  СПб., 2006.</a:t>
            </a:r>
          </a:p>
          <a:p>
            <a:r>
              <a:rPr lang="ru-RU" dirty="0"/>
              <a:t>Успенский И.В. Интернет как инструмент маркетинга / И.В. Успенский. – СПб., 2000. 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Литература</a:t>
            </a:r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3"/>
            <a:ext cx="8136904" cy="159153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>Спасибо </a:t>
            </a:r>
            <a:r>
              <a:rPr lang="ru-RU" sz="2800" dirty="0">
                <a:latin typeface="Impact" panose="020B0806030902050204" pitchFamily="34" charset="0"/>
              </a:rPr>
              <a:t>за </a:t>
            </a:r>
            <a:r>
              <a:rPr lang="ru-RU" sz="2800" dirty="0" smtClean="0">
                <a:latin typeface="Impact" panose="020B0806030902050204" pitchFamily="34" charset="0"/>
              </a:rPr>
              <a:t>внимание</a:t>
            </a: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endParaRPr lang="ru-RU" sz="4000" b="1" dirty="0">
              <a:latin typeface="Candara" panose="020E0502030303020204" pitchFamily="34" charset="0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140968"/>
            <a:ext cx="8505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latin typeface="Constantia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3088" y="2060848"/>
            <a:ext cx="8091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9640" y="4797152"/>
            <a:ext cx="404083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1600" dirty="0">
              <a:latin typeface="Constantia" pitchFamily="18" charset="0"/>
            </a:endParaRPr>
          </a:p>
        </p:txBody>
      </p:sp>
      <p:pic>
        <p:nvPicPr>
          <p:cNvPr id="7" name="Содержимое 4" descr="adDidvblE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2407049"/>
            <a:ext cx="3384544" cy="225992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5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03949"/>
            <a:ext cx="79917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Телевизионная </a:t>
            </a:r>
            <a:r>
              <a:rPr lang="ru-RU" sz="2000" dirty="0"/>
              <a:t>реклама позволяет достичь широкой аудитории и передать политическое послание с помощью зрительных и звуковых эффектов. </a:t>
            </a:r>
            <a:endParaRPr lang="en-US" sz="2000" dirty="0" smtClean="0"/>
          </a:p>
          <a:p>
            <a:r>
              <a:rPr lang="ru-RU" sz="2000" dirty="0" smtClean="0"/>
              <a:t>Тем </a:t>
            </a:r>
            <a:r>
              <a:rPr lang="ru-RU" sz="2000" dirty="0"/>
              <a:t>не менее, при ее использовании необходимо помнить и о проблемах, связанных со </a:t>
            </a:r>
            <a:r>
              <a:rPr lang="ru-RU" sz="2000" i="1" dirty="0"/>
              <a:t>сложностью её изготовления, малой информативностью, кратковременностью </a:t>
            </a:r>
            <a:r>
              <a:rPr lang="ru-RU" sz="2000" dirty="0"/>
              <a:t>и </a:t>
            </a:r>
            <a:r>
              <a:rPr lang="ru-RU" sz="2000" i="1" dirty="0"/>
              <a:t>эпизодичностью, </a:t>
            </a:r>
            <a:r>
              <a:rPr lang="ru-RU" sz="2000" dirty="0"/>
              <a:t>наконец,</a:t>
            </a:r>
            <a:r>
              <a:rPr lang="ru-RU" sz="2000" i="1" dirty="0"/>
              <a:t> дороговизной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Телевизионная </a:t>
            </a:r>
            <a:endParaRPr lang="en-US" sz="28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политическая 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98605"/>
            <a:ext cx="4233958" cy="28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40768"/>
            <a:ext cx="82077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Одновременное </a:t>
            </a:r>
            <a:r>
              <a:rPr lang="ru-RU" sz="2000" dirty="0"/>
              <a:t>визуальное и звуковое </a:t>
            </a:r>
            <a:r>
              <a:rPr lang="ru-RU" sz="2000" dirty="0" smtClean="0"/>
              <a:t>воздействие.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показать событие в движении и вовлечь зрителя в демонстрируе­мое на </a:t>
            </a:r>
            <a:r>
              <a:rPr lang="ru-RU" sz="2000" dirty="0" smtClean="0"/>
              <a:t>экране.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Мгновенность </a:t>
            </a:r>
            <a:r>
              <a:rPr lang="ru-RU" sz="2000" dirty="0"/>
              <a:t>передачи, позволяющая контролировать момент получения </a:t>
            </a:r>
            <a:r>
              <a:rPr lang="ru-RU" sz="2000" dirty="0" smtClean="0"/>
              <a:t>обращения.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воздействовать на огромную аудиторию и одновременно – на конкретный её </a:t>
            </a:r>
            <a:r>
              <a:rPr lang="ru-RU" sz="2000" dirty="0" smtClean="0"/>
              <a:t>сегмент.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Л</a:t>
            </a:r>
            <a:r>
              <a:rPr lang="ru-RU" sz="2000" dirty="0" smtClean="0"/>
              <a:t>ичностный </a:t>
            </a:r>
            <a:r>
              <a:rPr lang="ru-RU" sz="2000" dirty="0"/>
              <a:t>характер </a:t>
            </a:r>
            <a:r>
              <a:rPr lang="ru-RU" sz="2000" dirty="0" smtClean="0"/>
              <a:t>обращения.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создания вокруг </a:t>
            </a:r>
            <a:r>
              <a:rPr lang="ru-RU" sz="2000" dirty="0" smtClean="0"/>
              <a:t>рекламируемого </a:t>
            </a:r>
            <a:r>
              <a:rPr lang="ru-RU" sz="2000" dirty="0"/>
              <a:t>атмосферы </a:t>
            </a:r>
            <a:r>
              <a:rPr lang="ru-RU" sz="2000" dirty="0" smtClean="0"/>
              <a:t>актуальности и успеха.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Преимущества </a:t>
            </a:r>
            <a:endParaRPr lang="en-US" sz="28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телевизионной рекламы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25144"/>
            <a:ext cx="2726764" cy="18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Радиореклама </a:t>
            </a:r>
            <a:r>
              <a:rPr lang="ru-RU" sz="2000" dirty="0"/>
              <a:t>может быть особенно полезной для кандидатов и партий, которые хотят донести свое послание до людей, находящихся в дороге или занятых другими делами. </a:t>
            </a:r>
            <a:r>
              <a:rPr lang="ru-RU" sz="2000" dirty="0" smtClean="0"/>
              <a:t>Естественно</a:t>
            </a:r>
            <a:r>
              <a:rPr lang="ru-RU" sz="2000" dirty="0"/>
              <a:t>, и в случае использования радиоканала следует помнить об объективных трудностях: </a:t>
            </a:r>
            <a:r>
              <a:rPr lang="ru-RU" sz="2000" i="1" dirty="0"/>
              <a:t>фоновое </a:t>
            </a:r>
            <a:r>
              <a:rPr lang="ru-RU" sz="2000" i="1" dirty="0" smtClean="0"/>
              <a:t>восприятие; помехи </a:t>
            </a:r>
            <a:r>
              <a:rPr lang="ru-RU" sz="2000" i="1" dirty="0"/>
              <a:t>различного </a:t>
            </a:r>
            <a:r>
              <a:rPr lang="ru-RU" sz="2000" i="1" dirty="0" smtClean="0"/>
              <a:t>свойства; непостоянство </a:t>
            </a:r>
            <a:r>
              <a:rPr lang="ru-RU" sz="2000" i="1" dirty="0"/>
              <a:t>некоторых слушателей, </a:t>
            </a:r>
            <a:r>
              <a:rPr lang="ru-RU" sz="2000" dirty="0"/>
              <a:t>постоянно пе­реключающих приемники с одной стан­ции на другую, «убегающих» от рекламы.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радиореклама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26" y="3943024"/>
            <a:ext cx="3894666" cy="2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2880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Вездесущность (непрерывность звучания </a:t>
            </a:r>
            <a:r>
              <a:rPr lang="ru-RU" dirty="0"/>
              <a:t>дома, на </a:t>
            </a:r>
            <a:r>
              <a:rPr lang="ru-RU" dirty="0" smtClean="0"/>
              <a:t>работе, </a:t>
            </a:r>
            <a:r>
              <a:rPr lang="ru-RU" dirty="0"/>
              <a:t>в </a:t>
            </a:r>
            <a:r>
              <a:rPr lang="ru-RU" dirty="0" smtClean="0"/>
              <a:t>транспорте).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Комплексность воздействия (звучащее </a:t>
            </a:r>
            <a:r>
              <a:rPr lang="ru-RU" dirty="0"/>
              <a:t>слово, музыка, </a:t>
            </a:r>
            <a:r>
              <a:rPr lang="ru-RU" dirty="0" smtClean="0"/>
              <a:t>шумы), активизирующего воображение слушателей.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Специфичность воздействия (тембр</a:t>
            </a:r>
            <a:r>
              <a:rPr lang="ru-RU" dirty="0"/>
              <a:t>, тон человеческого голоса, ритм, смысловые паузы, логические и эмоциональные ударения </a:t>
            </a:r>
            <a:r>
              <a:rPr lang="ru-RU" dirty="0" smtClean="0"/>
              <a:t>речи)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Сравнительная дешевизна.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Более простая технология </a:t>
            </a:r>
            <a:r>
              <a:rPr lang="ru-RU" dirty="0"/>
              <a:t>изготовления </a:t>
            </a:r>
            <a:r>
              <a:rPr lang="ru-RU" dirty="0" err="1" smtClean="0"/>
              <a:t>радиобъявлений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оперативного внесения изменений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Разговорный </a:t>
            </a:r>
            <a:r>
              <a:rPr lang="ru-RU" dirty="0"/>
              <a:t>характер, диалогичность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Доверительность </a:t>
            </a:r>
            <a:r>
              <a:rPr lang="ru-RU" dirty="0"/>
              <a:t>(</a:t>
            </a:r>
            <a:r>
              <a:rPr lang="ru-RU" dirty="0" smtClean="0"/>
              <a:t>интимность) общения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создания </a:t>
            </a:r>
            <a:r>
              <a:rPr lang="ru-RU" dirty="0" smtClean="0"/>
              <a:t>особой атмосферы </a:t>
            </a:r>
            <a:r>
              <a:rPr lang="ru-RU" dirty="0"/>
              <a:t>и акту­альности вокруг </a:t>
            </a:r>
            <a:r>
              <a:rPr lang="ru-RU" dirty="0" smtClean="0"/>
              <a:t>события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Преимущества </a:t>
            </a:r>
            <a:endParaRPr lang="en-US" sz="2800" b="1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политической радиорекламы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13176"/>
            <a:ext cx="2540986" cy="16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ru-RU" sz="2000" dirty="0" smtClean="0"/>
              <a:t>Она особенно </a:t>
            </a:r>
            <a:r>
              <a:rPr lang="ru-RU" sz="2000" dirty="0"/>
              <a:t>эффективна и экономична, если готовится серийно, т.е. одновременно заказываются </a:t>
            </a:r>
            <a:r>
              <a:rPr lang="ru-RU" sz="2000" i="1" dirty="0"/>
              <a:t>листовки, буклеты, проспекты</a:t>
            </a:r>
            <a:r>
              <a:rPr lang="ru-RU" sz="2000" dirty="0"/>
              <a:t>, выполненные в одном ключе, с применением элементов фирменного стиля. </a:t>
            </a:r>
            <a:endParaRPr lang="ru-RU" sz="2000" dirty="0" smtClean="0"/>
          </a:p>
          <a:p>
            <a:r>
              <a:rPr lang="ru-RU" sz="2000" dirty="0"/>
              <a:t>К политической полиграфической </a:t>
            </a:r>
            <a:r>
              <a:rPr lang="ru-RU" sz="2000" dirty="0" smtClean="0"/>
              <a:t>рекламе ещё относятся </a:t>
            </a:r>
            <a:r>
              <a:rPr lang="ru-RU" sz="2000" i="1" dirty="0" smtClean="0"/>
              <a:t>рекламные плакаты, буклеты-проспекты</a:t>
            </a:r>
            <a:r>
              <a:rPr lang="ru-RU" sz="2000" dirty="0" smtClean="0"/>
              <a:t>, </a:t>
            </a:r>
            <a:r>
              <a:rPr lang="ru-RU" sz="2000" i="1" dirty="0" smtClean="0"/>
              <a:t>открытки</a:t>
            </a:r>
            <a:r>
              <a:rPr lang="ru-RU" sz="2000" i="1" dirty="0"/>
              <a:t>, поздравления, приглашения, программы </a:t>
            </a:r>
            <a:r>
              <a:rPr lang="ru-RU" sz="2000" dirty="0"/>
              <a:t>и др.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печатная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полиграфическая реклама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40458"/>
            <a:ext cx="4824536" cy="24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Подлинная</a:t>
            </a:r>
            <a:r>
              <a:rPr lang="ru-RU" sz="2000" dirty="0"/>
              <a:t>, научно обоснованная рекламная кампания не ограничивается использованием какого-нибудь одного канала информации (в мире отмечается тенденция комплексного использования видов маркетинговой коммуникации – </a:t>
            </a:r>
            <a:r>
              <a:rPr lang="en-US" sz="2000" dirty="0"/>
              <a:t>mix communication</a:t>
            </a:r>
            <a:r>
              <a:rPr lang="ru-RU" sz="2000" dirty="0"/>
              <a:t>, </a:t>
            </a:r>
            <a:r>
              <a:rPr lang="en-US" sz="2000" dirty="0"/>
              <a:t>mix</a:t>
            </a:r>
            <a:r>
              <a:rPr lang="ru-RU" sz="2000" dirty="0"/>
              <a:t>-</a:t>
            </a:r>
            <a:r>
              <a:rPr lang="en-US" sz="2000" dirty="0"/>
              <a:t>media</a:t>
            </a:r>
            <a:r>
              <a:rPr lang="ru-RU" sz="2000" dirty="0"/>
              <a:t>), но журналы и газеты по-прежнему востребованы. Хотя всем известны </a:t>
            </a:r>
            <a:r>
              <a:rPr lang="ru-RU" sz="2000" i="1" dirty="0"/>
              <a:t>объективные недостатки </a:t>
            </a:r>
            <a:r>
              <a:rPr lang="ru-RU" sz="2000" dirty="0"/>
              <a:t>этого средства рекламы: у газет – низкий творческий потенциал, слабая полиграфическая база, краткость «жизни», критичность аудитории и др.; у журналов – </a:t>
            </a:r>
            <a:r>
              <a:rPr lang="ru-RU" sz="2000" dirty="0" err="1"/>
              <a:t>неоперативность</a:t>
            </a:r>
            <a:r>
              <a:rPr lang="ru-RU" sz="2000" dirty="0"/>
              <a:t> (медленный эффект); небольшой охват; меньшая вариативность форматов, дороговизна.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пресс-реклама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13178"/>
            <a:ext cx="2982621" cy="19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ru-RU" sz="2000" dirty="0" smtClean="0"/>
              <a:t>Информативность</a:t>
            </a:r>
            <a:r>
              <a:rPr lang="ru-RU" sz="2000" dirty="0"/>
              <a:t>; </a:t>
            </a:r>
            <a:r>
              <a:rPr lang="ru-RU" sz="2000" dirty="0" smtClean="0"/>
              <a:t>быстрота </a:t>
            </a:r>
            <a:r>
              <a:rPr lang="ru-RU" sz="2000" dirty="0"/>
              <a:t>использования; </a:t>
            </a:r>
            <a:r>
              <a:rPr lang="ru-RU" sz="2000" dirty="0" smtClean="0"/>
              <a:t>многократность </a:t>
            </a:r>
            <a:r>
              <a:rPr lang="ru-RU" sz="2000" dirty="0"/>
              <a:t>использования </a:t>
            </a:r>
            <a:r>
              <a:rPr lang="ru-RU" sz="2000" dirty="0" smtClean="0"/>
              <a:t>оригинал-макета; небольшая стоимость; вариативность объявлений; концентрированность воздействия; новостной </a:t>
            </a:r>
            <a:r>
              <a:rPr lang="ru-RU" sz="2000" dirty="0"/>
              <a:t>характер </a:t>
            </a:r>
            <a:r>
              <a:rPr lang="ru-RU" sz="2000" dirty="0" smtClean="0"/>
              <a:t>рекламы; возможность продолжительного осмысления </a:t>
            </a:r>
            <a:r>
              <a:rPr lang="ru-RU" sz="2000" dirty="0"/>
              <a:t>содержания газетного </a:t>
            </a:r>
            <a:r>
              <a:rPr lang="ru-RU" sz="2000" dirty="0" smtClean="0"/>
              <a:t>объявления; высокий </a:t>
            </a:r>
            <a:r>
              <a:rPr lang="ru-RU" sz="2000" dirty="0"/>
              <a:t>охват газетной рекламы и вместе с тем локальное </a:t>
            </a:r>
            <a:r>
              <a:rPr lang="ru-RU" sz="2000" dirty="0" smtClean="0"/>
              <a:t>воздействие; достаточно </a:t>
            </a:r>
            <a:r>
              <a:rPr lang="ru-RU" sz="2000" dirty="0"/>
              <a:t>определённая </a:t>
            </a:r>
            <a:r>
              <a:rPr lang="ru-RU" sz="2000" dirty="0" smtClean="0"/>
              <a:t>ЦГВ; постоянство аудитории; готовность </a:t>
            </a:r>
            <a:r>
              <a:rPr lang="ru-RU" sz="2000" dirty="0"/>
              <a:t>аудитории к восприятию </a:t>
            </a:r>
            <a:r>
              <a:rPr lang="ru-RU" sz="2000" dirty="0" smtClean="0"/>
              <a:t>рекламы; большая </a:t>
            </a:r>
            <a:r>
              <a:rPr lang="ru-RU" sz="2000" dirty="0"/>
              <a:t>степень доверия к газетной </a:t>
            </a:r>
            <a:r>
              <a:rPr lang="ru-RU" sz="2000" dirty="0" smtClean="0"/>
              <a:t>рекламе; сохранность </a:t>
            </a:r>
            <a:r>
              <a:rPr lang="ru-RU" sz="2000" dirty="0"/>
              <a:t>рекламы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Преимущества политической рекламы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газете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41660"/>
            <a:ext cx="2835495" cy="22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7700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Качество содержания и печати;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расчет на узкие специализированные группы;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большое время «жизни» рекламы;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большая величина вторичной </a:t>
            </a:r>
            <a:r>
              <a:rPr lang="ru-RU" sz="2000" dirty="0" smtClean="0"/>
              <a:t>аудитории;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рекламное объявление в журнале можно использовать как листовку (вкладывать листовки, использовать оригинал-макеты);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большой читательский интерес к журналу – интерес к рекламе </a:t>
            </a:r>
            <a:r>
              <a:rPr lang="ru-RU" sz="2000" dirty="0" smtClean="0"/>
              <a:t>(более тесная связь </a:t>
            </a:r>
            <a:r>
              <a:rPr lang="ru-RU" sz="2000" dirty="0"/>
              <a:t>тематики рекламы с тематикой </a:t>
            </a:r>
            <a:r>
              <a:rPr lang="ru-RU" sz="2000" dirty="0" smtClean="0"/>
              <a:t>журнала;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большие возможности креативных дизайнерских решений.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Премущества</a:t>
            </a:r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 политической рекламы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журнале</a:t>
            </a:r>
          </a:p>
          <a:p>
            <a:endParaRPr lang="ru-RU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25144"/>
            <a:ext cx="3428844" cy="19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2967</TotalTime>
  <Words>976</Words>
  <Application>Microsoft Office PowerPoint</Application>
  <PresentationFormat>Экран (4:3)</PresentationFormat>
  <Paragraphs>89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Constantia</vt:lpstr>
      <vt:lpstr>Impact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защите диссертаций по научной специальности 10.01.10 – Журналистика</dc:title>
  <dc:creator>Александр Кажикин</dc:creator>
  <cp:lastModifiedBy>TulupovVV</cp:lastModifiedBy>
  <cp:revision>218</cp:revision>
  <dcterms:created xsi:type="dcterms:W3CDTF">2017-11-06T10:35:57Z</dcterms:created>
  <dcterms:modified xsi:type="dcterms:W3CDTF">2024-04-12T08:26:10Z</dcterms:modified>
</cp:coreProperties>
</file>