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13" r:id="rId3"/>
    <p:sldId id="337" r:id="rId4"/>
    <p:sldId id="338" r:id="rId5"/>
    <p:sldId id="339" r:id="rId6"/>
    <p:sldId id="347" r:id="rId7"/>
    <p:sldId id="348" r:id="rId8"/>
    <p:sldId id="349" r:id="rId9"/>
    <p:sldId id="350" r:id="rId10"/>
    <p:sldId id="340" r:id="rId11"/>
    <p:sldId id="341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8597F-73D4-4C38-B342-CBD00ACC0BB7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A43C-AB85-400A-8EBB-38CC6E005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6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93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A43C-AB85-400A-8EBB-38CC6E005C2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C7310C-783C-449A-AD12-7FE169565539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B04344-C3C0-4BAC-A926-FCFF81B9846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65117" y="764704"/>
            <a:ext cx="7119251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dirty="0" smtClean="0">
                <a:latin typeface="Impact" panose="020B0806030902050204" pitchFamily="34" charset="0"/>
              </a:rPr>
              <a:t>В. В. Тулупов</a:t>
            </a:r>
          </a:p>
          <a:p>
            <a:endParaRPr lang="ru-RU" sz="2500" dirty="0" smtClean="0">
              <a:latin typeface="Impact" panose="020B0806030902050204" pitchFamily="34" charset="0"/>
            </a:endParaRPr>
          </a:p>
          <a:p>
            <a:r>
              <a:rPr lang="ru-RU" sz="2500" dirty="0" smtClean="0">
                <a:solidFill>
                  <a:schemeClr val="tx1"/>
                </a:solidFill>
                <a:latin typeface="Impact" panose="020B0806030902050204" pitchFamily="34" charset="0"/>
              </a:rPr>
              <a:t>Лекция 2.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Impact" panose="020B0806030902050204" pitchFamily="34" charset="0"/>
              </a:rPr>
              <a:t>История </a:t>
            </a:r>
            <a:r>
              <a:rPr lang="ru-RU" sz="2900" dirty="0">
                <a:solidFill>
                  <a:schemeClr val="tx1"/>
                </a:solidFill>
                <a:latin typeface="Impact" panose="020B0806030902050204" pitchFamily="34" charset="0"/>
              </a:rPr>
              <a:t>политической реклам</a:t>
            </a:r>
            <a:r>
              <a:rPr lang="ru-RU" sz="2800" dirty="0">
                <a:solidFill>
                  <a:schemeClr val="tx1"/>
                </a:solidFill>
                <a:latin typeface="Impact" panose="020B0806030902050204" pitchFamily="34" charset="0"/>
              </a:rPr>
              <a:t>ы</a:t>
            </a:r>
          </a:p>
        </p:txBody>
      </p:sp>
    </p:spTree>
    <p:extLst>
      <p:ext uri="{BB962C8B-B14F-4D97-AF65-F5344CB8AC3E}">
        <p14:creationId xmlns:p14="http://schemas.microsoft.com/office/powerpoint/2010/main" val="26323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 появлением </a:t>
            </a:r>
            <a:r>
              <a:rPr lang="ru-RU" sz="2000" i="1" dirty="0"/>
              <a:t>радио</a:t>
            </a:r>
            <a:r>
              <a:rPr lang="ru-RU" sz="2000" dirty="0"/>
              <a:t> и </a:t>
            </a:r>
            <a:r>
              <a:rPr lang="ru-RU" sz="2000" i="1" dirty="0"/>
              <a:t>телевидения </a:t>
            </a:r>
            <a:r>
              <a:rPr lang="ru-RU" sz="2000" dirty="0"/>
              <a:t>политическая реклама стала еще более распространенной и влиятельной. Политические кампании начали создавать рекламные ролики и передачи, чтобы представить своих кандидатов и их программы избирателям. </a:t>
            </a:r>
            <a:endParaRPr lang="ru-RU" sz="2000" dirty="0" smtClean="0"/>
          </a:p>
          <a:p>
            <a:r>
              <a:rPr lang="ru-RU" sz="2000" dirty="0" smtClean="0"/>
              <a:t>Телевизионная </a:t>
            </a:r>
            <a:r>
              <a:rPr lang="ru-RU" sz="2000" dirty="0"/>
              <a:t>реклама стала одним из основных инструментов политической коммуникации.</a:t>
            </a:r>
          </a:p>
          <a:p>
            <a:r>
              <a:rPr lang="ru-RU" sz="2000" dirty="0"/>
              <a:t>С развитием </a:t>
            </a:r>
            <a:r>
              <a:rPr lang="ru-RU" sz="2000" i="1" dirty="0"/>
              <a:t>интернета</a:t>
            </a:r>
            <a:r>
              <a:rPr lang="ru-RU" sz="2000" dirty="0"/>
              <a:t> и </a:t>
            </a:r>
            <a:r>
              <a:rPr lang="ru-RU" sz="2000" i="1" dirty="0"/>
              <a:t>социальных сетей </a:t>
            </a:r>
            <a:r>
              <a:rPr lang="ru-RU" sz="2000" dirty="0"/>
              <a:t>политическая реклама стала еще более доступной и широко распространенной. Кандидаты и политические партии используют онлайн-рекламу, чтобы достичь молодежной аудитории и активно взаимодействовать с избирателями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Электронная политическая 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81128"/>
            <a:ext cx="3522189" cy="20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Киселев А.П. </a:t>
            </a:r>
            <a:r>
              <a:rPr lang="ru-RU" sz="2000" dirty="0"/>
              <a:t>Реклама в дореволюционной газете / А.П. Киселев // </a:t>
            </a:r>
            <a:r>
              <a:rPr lang="ru-RU" sz="2000" dirty="0" err="1"/>
              <a:t>Вестн</a:t>
            </a:r>
            <a:r>
              <a:rPr lang="ru-RU" sz="2000" dirty="0"/>
              <a:t>. </a:t>
            </a:r>
            <a:r>
              <a:rPr lang="ru-RU" sz="2000" dirty="0" err="1"/>
              <a:t>Моск</a:t>
            </a:r>
            <a:r>
              <a:rPr lang="ru-RU" sz="2000" dirty="0"/>
              <a:t>. ун-та. Журналистика. – 1990. – № 4. – С. 28-34.</a:t>
            </a:r>
          </a:p>
          <a:p>
            <a:r>
              <a:rPr lang="ru-RU" sz="2000" b="1" dirty="0" err="1"/>
              <a:t>Ученова</a:t>
            </a:r>
            <a:r>
              <a:rPr lang="ru-RU" sz="2000" b="1" dirty="0"/>
              <a:t> В.В. </a:t>
            </a:r>
            <a:r>
              <a:rPr lang="ru-RU" sz="2000" dirty="0"/>
              <a:t>История рекламы: детство и отрочество / В.В. </a:t>
            </a:r>
            <a:r>
              <a:rPr lang="ru-RU" sz="2000" dirty="0" err="1"/>
              <a:t>Ученова</a:t>
            </a:r>
            <a:r>
              <a:rPr lang="ru-RU" sz="2000" dirty="0"/>
              <a:t>, Н.В. Старых. – М., 1994.</a:t>
            </a:r>
          </a:p>
          <a:p>
            <a:r>
              <a:rPr lang="ru-RU" sz="2000" b="1" dirty="0"/>
              <a:t>Панкратов Ф.Г. </a:t>
            </a:r>
            <a:r>
              <a:rPr lang="ru-RU" sz="2000" dirty="0"/>
              <a:t>Рекламная деятельность / Ф.Г. Панкратов, Т.К. Серегина, В.Г. </a:t>
            </a:r>
            <a:r>
              <a:rPr lang="ru-RU" sz="2000" dirty="0" err="1"/>
              <a:t>Шахурин</a:t>
            </a:r>
            <a:r>
              <a:rPr lang="ru-RU" sz="2000" dirty="0"/>
              <a:t>. – М., 1998.</a:t>
            </a:r>
          </a:p>
          <a:p>
            <a:r>
              <a:rPr lang="ru-RU" sz="2000" b="1" dirty="0"/>
              <a:t>Реклама: история, теория и практика </a:t>
            </a:r>
            <a:r>
              <a:rPr lang="ru-RU" sz="2000" dirty="0"/>
              <a:t>/ под ред. проф. В.В. </a:t>
            </a:r>
            <a:r>
              <a:rPr lang="ru-RU" sz="2000" dirty="0" err="1"/>
              <a:t>Тулупова</a:t>
            </a:r>
            <a:r>
              <a:rPr lang="ru-RU" sz="2000" dirty="0"/>
              <a:t>. –  Воронеж, 2010.</a:t>
            </a:r>
          </a:p>
          <a:p>
            <a:r>
              <a:rPr lang="ru-RU" sz="2000" b="1" dirty="0" err="1"/>
              <a:t>Сэндидж</a:t>
            </a:r>
            <a:r>
              <a:rPr lang="ru-RU" sz="2000" b="1" dirty="0"/>
              <a:t> Ч. </a:t>
            </a:r>
            <a:r>
              <a:rPr lang="ru-RU" sz="2000" dirty="0"/>
              <a:t>Реклама: теория и практика / Ч. </a:t>
            </a:r>
            <a:r>
              <a:rPr lang="ru-RU" sz="2000" dirty="0" err="1"/>
              <a:t>Сэндидж</a:t>
            </a:r>
            <a:r>
              <a:rPr lang="ru-RU" sz="2000" dirty="0"/>
              <a:t>, В. </a:t>
            </a:r>
            <a:r>
              <a:rPr lang="ru-RU" sz="2000" dirty="0" err="1"/>
              <a:t>Фрайбургер</a:t>
            </a:r>
            <a:r>
              <a:rPr lang="ru-RU" sz="2000" dirty="0"/>
              <a:t>, К. </a:t>
            </a:r>
            <a:r>
              <a:rPr lang="ru-RU" sz="2000" dirty="0" err="1"/>
              <a:t>Ротцолл</a:t>
            </a:r>
            <a:r>
              <a:rPr lang="ru-RU" sz="2000" dirty="0"/>
              <a:t>. – М., 1989.</a:t>
            </a:r>
          </a:p>
          <a:p>
            <a:r>
              <a:rPr lang="ru-RU" sz="2000" b="1" dirty="0"/>
              <a:t>Теория и практика рекламы </a:t>
            </a:r>
            <a:r>
              <a:rPr lang="ru-RU" sz="2000" dirty="0"/>
              <a:t>/ под ред. проф. В.В. </a:t>
            </a:r>
            <a:r>
              <a:rPr lang="ru-RU" sz="2000" dirty="0" err="1"/>
              <a:t>Тулупова</a:t>
            </a:r>
            <a:r>
              <a:rPr lang="ru-RU" sz="2000" dirty="0"/>
              <a:t>. –  СПб., 2006.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Литература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3"/>
            <a:ext cx="8136904" cy="159153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4000" dirty="0" smtClean="0">
                <a:latin typeface="Candara" panose="020E0502030303020204" pitchFamily="34" charset="0"/>
              </a:rPr>
              <a:t/>
            </a:r>
            <a:br>
              <a:rPr lang="ru-RU" sz="4000" dirty="0" smtClean="0">
                <a:latin typeface="Candara" panose="020E0502030303020204" pitchFamily="34" charset="0"/>
              </a:rPr>
            </a:b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>Спасибо </a:t>
            </a:r>
            <a:r>
              <a:rPr lang="ru-RU" sz="2800" dirty="0">
                <a:latin typeface="Impact" panose="020B0806030902050204" pitchFamily="34" charset="0"/>
              </a:rPr>
              <a:t>за </a:t>
            </a:r>
            <a:r>
              <a:rPr lang="ru-RU" sz="2800" dirty="0" smtClean="0">
                <a:latin typeface="Impact" panose="020B0806030902050204" pitchFamily="34" charset="0"/>
              </a:rPr>
              <a:t>внимание</a:t>
            </a:r>
            <a:r>
              <a:rPr lang="ru-RU" sz="4000" dirty="0">
                <a:latin typeface="Candara" panose="020E0502030303020204" pitchFamily="34" charset="0"/>
              </a:rPr>
              <a:t/>
            </a:r>
            <a:br>
              <a:rPr lang="ru-RU" sz="4000" dirty="0">
                <a:latin typeface="Candara" panose="020E0502030303020204" pitchFamily="34" charset="0"/>
              </a:rPr>
            </a:br>
            <a:endParaRPr lang="ru-RU" sz="4000" b="1" dirty="0">
              <a:latin typeface="Candara" panose="020E0502030303020204" pitchFamily="34" charset="0"/>
            </a:endParaRPr>
          </a:p>
        </p:txBody>
      </p:sp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3140968"/>
            <a:ext cx="8505328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latin typeface="Constantia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3088" y="2060848"/>
            <a:ext cx="80913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4779640" y="4797152"/>
            <a:ext cx="4040832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ru-RU" sz="1600" dirty="0">
              <a:latin typeface="Constantia" pitchFamily="18" charset="0"/>
            </a:endParaRPr>
          </a:p>
        </p:txBody>
      </p:sp>
      <p:pic>
        <p:nvPicPr>
          <p:cNvPr id="7" name="Содержимое 4" descr="adDidvblE3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7784" y="2407049"/>
            <a:ext cx="3384544" cy="225992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55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1340768"/>
            <a:ext cx="41753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Одно </a:t>
            </a:r>
            <a:r>
              <a:rPr lang="ru-RU" sz="2000" dirty="0"/>
              <a:t>из древнейших установлений </a:t>
            </a:r>
            <a:r>
              <a:rPr lang="ru-RU" sz="2000" dirty="0" smtClean="0"/>
              <a:t>власти – глашатаи были уже </a:t>
            </a:r>
            <a:r>
              <a:rPr lang="ru-RU" sz="2000" dirty="0"/>
              <a:t>в самых ранних </a:t>
            </a:r>
            <a:r>
              <a:rPr lang="ru-RU" sz="2000" dirty="0" smtClean="0"/>
              <a:t>государствах, занимаясь </a:t>
            </a:r>
            <a:r>
              <a:rPr lang="ru-RU" sz="2000" dirty="0"/>
              <a:t>массовой информационной деятельностью: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сообщали о судах, приговорах, казнях (прообраз юридической рекламы</a:t>
            </a:r>
            <a:r>
              <a:rPr lang="ru-RU" sz="2000" dirty="0" smtClean="0"/>
              <a:t>);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оповещали </a:t>
            </a:r>
            <a:r>
              <a:rPr lang="ru-RU" sz="2000" dirty="0"/>
              <a:t>население древних городов о государственных распоряжениях, </a:t>
            </a:r>
            <a:r>
              <a:rPr lang="ru-RU" sz="2000" dirty="0" smtClean="0"/>
              <a:t>произносили </a:t>
            </a:r>
            <a:r>
              <a:rPr lang="ru-RU" sz="2000" dirty="0"/>
              <a:t>политические призывы или обличения (прообраз политической рекламы</a:t>
            </a:r>
            <a:r>
              <a:rPr lang="ru-RU" sz="2000" dirty="0" smtClean="0"/>
              <a:t>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Институт глашатаев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8886"/>
            <a:ext cx="329370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Статуи </a:t>
            </a:r>
            <a:r>
              <a:rPr lang="ru-RU" b="1" dirty="0"/>
              <a:t>с </a:t>
            </a:r>
            <a:r>
              <a:rPr lang="ru-RU" b="1" dirty="0" err="1"/>
              <a:t>элогиями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smtClean="0"/>
              <a:t>посвящения, имевшие </a:t>
            </a:r>
            <a:r>
              <a:rPr lang="ru-RU" dirty="0"/>
              <a:t>явно рекламный характер. </a:t>
            </a:r>
            <a:endParaRPr lang="ru-RU" dirty="0" smtClean="0"/>
          </a:p>
          <a:p>
            <a:r>
              <a:rPr lang="ru-RU" b="1" dirty="0" smtClean="0"/>
              <a:t>Граффити</a:t>
            </a:r>
            <a:r>
              <a:rPr lang="ru-RU" dirty="0"/>
              <a:t>, то есть надписи, процарапанные </a:t>
            </a:r>
            <a:r>
              <a:rPr lang="ru-RU" dirty="0" smtClean="0"/>
              <a:t>(</a:t>
            </a:r>
            <a:r>
              <a:rPr lang="en-US" i="1" dirty="0" err="1" smtClean="0"/>
              <a:t>graftio</a:t>
            </a:r>
            <a:r>
              <a:rPr lang="en-US" i="1" dirty="0" smtClean="0"/>
              <a:t> </a:t>
            </a:r>
            <a:r>
              <a:rPr lang="ru-RU" dirty="0"/>
              <a:t>– царапаю) или нанесенные </a:t>
            </a:r>
            <a:r>
              <a:rPr lang="ru-RU" dirty="0" smtClean="0"/>
              <a:t>краской на стены домов.</a:t>
            </a:r>
          </a:p>
          <a:p>
            <a:r>
              <a:rPr lang="en-US" b="1" i="1" dirty="0" err="1" smtClean="0"/>
              <a:t>Acta</a:t>
            </a:r>
            <a:r>
              <a:rPr lang="en-US" b="1" i="1" dirty="0" smtClean="0"/>
              <a:t> </a:t>
            </a:r>
            <a:r>
              <a:rPr lang="en-US" b="1" i="1" dirty="0" err="1"/>
              <a:t>senatus</a:t>
            </a:r>
            <a:r>
              <a:rPr lang="ru-RU" b="1" dirty="0"/>
              <a:t> </a:t>
            </a:r>
            <a:r>
              <a:rPr lang="ru-RU" dirty="0"/>
              <a:t>(оперативные </a:t>
            </a:r>
            <a:r>
              <a:rPr lang="ru-RU" dirty="0" smtClean="0"/>
              <a:t>сведения, </a:t>
            </a:r>
            <a:r>
              <a:rPr lang="ru-RU" dirty="0"/>
              <a:t>текущие решения </a:t>
            </a:r>
            <a:r>
              <a:rPr lang="ru-RU" dirty="0" smtClean="0"/>
              <a:t>Сената и др.) </a:t>
            </a:r>
            <a:r>
              <a:rPr lang="ru-RU" dirty="0"/>
              <a:t>и </a:t>
            </a:r>
            <a:r>
              <a:rPr lang="en-US" b="1" i="1" dirty="0" err="1"/>
              <a:t>acta</a:t>
            </a:r>
            <a:r>
              <a:rPr lang="en-US" b="1" i="1" dirty="0"/>
              <a:t> </a:t>
            </a:r>
            <a:r>
              <a:rPr lang="en-US" b="1" i="1" dirty="0" err="1"/>
              <a:t>diurna</a:t>
            </a:r>
            <a:r>
              <a:rPr lang="en-US" b="1" i="1" dirty="0"/>
              <a:t> </a:t>
            </a:r>
            <a:r>
              <a:rPr lang="en-US" b="1" i="1" dirty="0" err="1"/>
              <a:t>populi</a:t>
            </a:r>
            <a:r>
              <a:rPr lang="en-US" b="1" i="1" dirty="0"/>
              <a:t> </a:t>
            </a:r>
            <a:r>
              <a:rPr lang="en-US" b="1" i="1" dirty="0" err="1"/>
              <a:t>romani</a:t>
            </a:r>
            <a:r>
              <a:rPr lang="ru-RU" b="1" i="1" dirty="0"/>
              <a:t> </a:t>
            </a:r>
            <a:r>
              <a:rPr lang="ru-RU" dirty="0"/>
              <a:t>(частные объявления, светская хроника) наносились на </a:t>
            </a:r>
            <a:r>
              <a:rPr lang="ru-RU" dirty="0" err="1"/>
              <a:t>альбумы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b="1" i="1" dirty="0" smtClean="0"/>
              <a:t>album </a:t>
            </a:r>
            <a:r>
              <a:rPr lang="ru-RU" dirty="0"/>
              <a:t>– белый), специально выбеленные мелом стены общественных зданий.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Восхождение к античности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76" y="3420249"/>
            <a:ext cx="5868144" cy="31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18113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0768"/>
            <a:ext cx="79917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Миссионеры</a:t>
            </a:r>
            <a:r>
              <a:rPr lang="ru-RU" sz="2000" dirty="0"/>
              <a:t>, обращая язычников в христианскую веру, по сути, занимались их информационным обеспечением. </a:t>
            </a:r>
          </a:p>
          <a:p>
            <a:r>
              <a:rPr lang="ru-RU" sz="2000" dirty="0"/>
              <a:t>В средние века глашатаи уже специализировались в разных областях: одни из них обслуживали духовенство, другие – рыцарство (герольды), третьи – бюргерство, четвертые – обычных горожан.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Реклама в средние века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4" y="3192388"/>
            <a:ext cx="3377336" cy="3154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8" y="3158779"/>
            <a:ext cx="3419632" cy="31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70092"/>
            <a:ext cx="79917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Нувеллисты</a:t>
            </a:r>
            <a:r>
              <a:rPr lang="ru-RU" dirty="0" smtClean="0"/>
              <a:t> </a:t>
            </a:r>
            <a:r>
              <a:rPr lang="ru-RU" dirty="0"/>
              <a:t>– собиратели и распространители новостей самого разного свойства, – находившиеся на службе у сановников, министров и богатых купцов, сначала готовили для них рукописные информационные бюллетени в виде сброшюрованных книжечек. Но затем  распространители таких бюллетеней в Англии и во Франции (</a:t>
            </a:r>
            <a:r>
              <a:rPr lang="ru-RU" dirty="0" err="1"/>
              <a:t>Натаниэль</a:t>
            </a:r>
            <a:r>
              <a:rPr lang="ru-RU" dirty="0"/>
              <a:t> </a:t>
            </a:r>
            <a:r>
              <a:rPr lang="ru-RU" dirty="0" err="1"/>
              <a:t>Беттер</a:t>
            </a:r>
            <a:r>
              <a:rPr lang="ru-RU" dirty="0"/>
              <a:t>, Теофраст </a:t>
            </a:r>
            <a:r>
              <a:rPr lang="ru-RU" dirty="0" err="1"/>
              <a:t>Ренодо</a:t>
            </a:r>
            <a:r>
              <a:rPr lang="ru-RU" dirty="0"/>
              <a:t>) организовали выпуск газет и  журналов, в которых рекламные тексты с самого начала играли ведущую, если не основную роль.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Нувеллисты</a:t>
            </a:r>
            <a:r>
              <a:rPr lang="ru-RU" sz="2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22" y="3912296"/>
            <a:ext cx="4131940" cy="26335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07" y="3912296"/>
            <a:ext cx="2179523" cy="263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26371"/>
            <a:ext cx="79197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Политическая карикатура появилась в 17 веке в Англии, Франции и Голландии. В </a:t>
            </a:r>
            <a:r>
              <a:rPr lang="ru-RU" sz="2100" dirty="0" smtClean="0"/>
              <a:t>США </a:t>
            </a:r>
            <a:r>
              <a:rPr lang="ru-RU" sz="2100" dirty="0"/>
              <a:t>во время Гражданской войны карикатура оказалась весьма действенным оружием в политической борьбе</a:t>
            </a:r>
            <a:r>
              <a:rPr lang="ru-RU" sz="2100" dirty="0" smtClean="0"/>
              <a:t>. </a:t>
            </a:r>
            <a:endParaRPr lang="ru-RU" sz="2100" dirty="0"/>
          </a:p>
          <a:p>
            <a:r>
              <a:rPr lang="ru-RU" sz="2100" dirty="0" smtClean="0"/>
              <a:t>У нас </a:t>
            </a:r>
            <a:r>
              <a:rPr lang="ru-RU" sz="2100" dirty="0"/>
              <a:t>в период Гражданской войны карикатура выполняла ориентирующую функцию в классовой </a:t>
            </a:r>
            <a:r>
              <a:rPr lang="ru-RU" sz="2100" dirty="0" smtClean="0"/>
              <a:t>борьбе, во </a:t>
            </a:r>
            <a:r>
              <a:rPr lang="ru-RU" sz="2100" dirty="0"/>
              <a:t>время Великой Отечественной войны </a:t>
            </a:r>
            <a:r>
              <a:rPr lang="ru-RU" sz="2100" dirty="0" smtClean="0"/>
              <a:t>– организующую силу в борьбе с фашистскими захватчиками.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карикатура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4790"/>
            <a:ext cx="5171587" cy="30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26371"/>
            <a:ext cx="79197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Политический плакат </a:t>
            </a:r>
            <a:r>
              <a:rPr lang="ru-RU" sz="2200" dirty="0"/>
              <a:t>обладает огромной силой в формировании установок и стереотипов, а также в склонении зрителей к действию. </a:t>
            </a:r>
            <a:r>
              <a:rPr lang="ru-RU" sz="2200" dirty="0" smtClean="0"/>
              <a:t>Некоторые </a:t>
            </a:r>
            <a:r>
              <a:rPr lang="ru-RU" sz="2200" dirty="0"/>
              <a:t>фразы, запечатленные на </a:t>
            </a:r>
            <a:r>
              <a:rPr lang="ru-RU" sz="2200" dirty="0" smtClean="0"/>
              <a:t>советских агитационных </a:t>
            </a:r>
            <a:r>
              <a:rPr lang="ru-RU" sz="2200" dirty="0"/>
              <a:t>плакатах, до сих пор активно используются публицистами. </a:t>
            </a:r>
            <a:r>
              <a:rPr lang="ru-RU" sz="2200" dirty="0" smtClean="0"/>
              <a:t>Например: </a:t>
            </a:r>
            <a:r>
              <a:rPr lang="ru-RU" sz="2200" dirty="0"/>
              <a:t>«Депутат – слуга народа!», </a:t>
            </a:r>
            <a:r>
              <a:rPr lang="ru-RU" sz="2200" dirty="0" smtClean="0"/>
              <a:t>«</a:t>
            </a:r>
            <a:r>
              <a:rPr lang="ru-RU" sz="2200" dirty="0"/>
              <a:t>Каждая кухарка должна научиться управлять государством</a:t>
            </a:r>
            <a:r>
              <a:rPr lang="ru-RU" sz="2200" dirty="0" smtClean="0"/>
              <a:t>» и т.п.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Политический плакат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64" y="3757399"/>
            <a:ext cx="4644008" cy="29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42394"/>
            <a:ext cx="7775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конце XIX в. в России появился новый вид политической рекламы  – фотография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связи с техническим прогрессом, год от года фотография использовалась все </a:t>
            </a:r>
            <a:r>
              <a:rPr lang="ru-RU" sz="2000" dirty="0" smtClean="0"/>
              <a:t>активнее.</a:t>
            </a:r>
          </a:p>
          <a:p>
            <a:r>
              <a:rPr lang="ru-RU" sz="2000" dirty="0"/>
              <a:t>В современной России фотографии политиков отличаются особой продуманностью композиции, особенно накануне и во время избирательных кампаний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 фотография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62" y="3850914"/>
            <a:ext cx="3995936" cy="275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.vsu.ru/ru/university/structure/faculties/images/jou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07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578684" y="2708920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50692" y="4221088"/>
            <a:ext cx="1952600" cy="1008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827" y="1433728"/>
            <a:ext cx="77757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Примером ранней политической кинорекламы в СССР можно считать фильм С.М. Эйзенштейна 1927 года «Октябрь». Это была первая попытка кинематографа создать образ Владимира Ильича Ленина. Сталин высоко оценивал роль кинематографа в пропаганде советского образа жизни, формировании идеологии. Поэтому в период его нахождения у власти появилось огромное количество кинохроник, </a:t>
            </a:r>
            <a:r>
              <a:rPr lang="ru-RU" sz="2200" dirty="0" err="1"/>
              <a:t>демонстрировавшихся</a:t>
            </a:r>
            <a:r>
              <a:rPr lang="ru-RU" sz="2200" dirty="0"/>
              <a:t> в кинотеатрах. В годы формирования культа личности Хрущева на экраны страны вышел полнометражный фильм «Наш Никита Сергеевич».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3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Политическая  кинореклама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052"/>
            <a:ext cx="914400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2763</TotalTime>
  <Words>726</Words>
  <Application>Microsoft Office PowerPoint</Application>
  <PresentationFormat>Экран (4:3)</PresentationFormat>
  <Paragraphs>46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Constantia</vt:lpstr>
      <vt:lpstr>Impact</vt:lpstr>
      <vt:lpstr>Symbol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защите диссертаций по научной специальности 10.01.10 – Журналистика</dc:title>
  <dc:creator>Александр Кажикин</dc:creator>
  <cp:lastModifiedBy>TulupovVV</cp:lastModifiedBy>
  <cp:revision>199</cp:revision>
  <dcterms:created xsi:type="dcterms:W3CDTF">2017-11-06T10:35:57Z</dcterms:created>
  <dcterms:modified xsi:type="dcterms:W3CDTF">2024-04-12T08:25:18Z</dcterms:modified>
</cp:coreProperties>
</file>