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13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6" r:id="rId12"/>
    <p:sldId id="345" r:id="rId13"/>
    <p:sldId id="311" r:id="rId14"/>
    <p:sldId id="347" r:id="rId15"/>
    <p:sldId id="30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8597F-73D4-4C38-B342-CBD00ACC0BB7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BA43C-AB85-400A-8EBB-38CC6E005C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8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A43C-AB85-400A-8EBB-38CC6E005C2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10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A43C-AB85-400A-8EBB-38CC6E005C2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87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A43C-AB85-400A-8EBB-38CC6E005C2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1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A43C-AB85-400A-8EBB-38CC6E005C2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656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A43C-AB85-400A-8EBB-38CC6E005C2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29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BA43C-AB85-400A-8EBB-38CC6E005C2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39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310C-783C-449A-AD12-7FE169565539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344-C3C0-4BAC-A926-FCFF81B98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310C-783C-449A-AD12-7FE169565539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344-C3C0-4BAC-A926-FCFF81B98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310C-783C-449A-AD12-7FE169565539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344-C3C0-4BAC-A926-FCFF81B9846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310C-783C-449A-AD12-7FE169565539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344-C3C0-4BAC-A926-FCFF81B984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310C-783C-449A-AD12-7FE169565539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344-C3C0-4BAC-A926-FCFF81B98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310C-783C-449A-AD12-7FE169565539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344-C3C0-4BAC-A926-FCFF81B9846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310C-783C-449A-AD12-7FE169565539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344-C3C0-4BAC-A926-FCFF81B98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310C-783C-449A-AD12-7FE169565539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344-C3C0-4BAC-A926-FCFF81B98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310C-783C-449A-AD12-7FE169565539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344-C3C0-4BAC-A926-FCFF81B98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310C-783C-449A-AD12-7FE169565539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344-C3C0-4BAC-A926-FCFF81B9846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310C-783C-449A-AD12-7FE169565539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04344-C3C0-4BAC-A926-FCFF81B9846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CC7310C-783C-449A-AD12-7FE169565539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7B04344-C3C0-4BAC-A926-FCFF81B9846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65117" y="764704"/>
            <a:ext cx="7119251" cy="23042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500" dirty="0" smtClean="0">
                <a:latin typeface="Impact" panose="020B0806030902050204" pitchFamily="34" charset="0"/>
              </a:rPr>
              <a:t>В. В. Тулупов</a:t>
            </a:r>
          </a:p>
          <a:p>
            <a:endParaRPr lang="ru-RU" sz="2800" dirty="0" smtClean="0">
              <a:latin typeface="Impact" panose="020B0806030902050204" pitchFamily="34" charset="0"/>
            </a:endParaRPr>
          </a:p>
          <a:p>
            <a:r>
              <a:rPr lang="ru-RU" sz="2500" dirty="0" smtClean="0">
                <a:solidFill>
                  <a:schemeClr val="tx1"/>
                </a:solidFill>
                <a:latin typeface="Impact" panose="020B0806030902050204" pitchFamily="34" charset="0"/>
              </a:rPr>
              <a:t>Лекция 1</a:t>
            </a:r>
            <a:r>
              <a:rPr lang="ru-RU" sz="2800" dirty="0" smtClean="0">
                <a:solidFill>
                  <a:schemeClr val="tx1"/>
                </a:solidFill>
                <a:latin typeface="Impact" panose="020B0806030902050204" pitchFamily="34" charset="0"/>
              </a:rPr>
              <a:t>. 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Impact" panose="020B0806030902050204" pitchFamily="34" charset="0"/>
              </a:rPr>
              <a:t>Понятие </a:t>
            </a:r>
            <a:r>
              <a:rPr lang="ru-RU" sz="2900" dirty="0">
                <a:solidFill>
                  <a:schemeClr val="tx1"/>
                </a:solidFill>
                <a:latin typeface="Impact" panose="020B0806030902050204" pitchFamily="34" charset="0"/>
              </a:rPr>
              <a:t>политической рекламы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573016"/>
            <a:ext cx="4129459" cy="294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3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578684" y="2708920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50692" y="4221088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370092"/>
            <a:ext cx="79917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/>
              <a:t>Жёсткая политическая реклама</a:t>
            </a:r>
            <a:r>
              <a:rPr lang="ru-RU" sz="2000" dirty="0"/>
              <a:t> ориентирована на краткосрочные цели и предназначена для того, чтобы вызвать быструю реакцию.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/>
              <a:t>Мягкая политическая реклама</a:t>
            </a:r>
            <a:r>
              <a:rPr lang="ru-RU" sz="2000" dirty="0"/>
              <a:t> ориентирована на создание определенной атмосферы вокруг рекламируемого объекта. Под её воздействием изменяется эмоциональный настрой у населения, возникают различные ассоциации, которые, в свою очередь, приводят адресата к желанию сделать то, к чему его призывает реклама, затем к готовности к действиям и, наконец, к самим действиям.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3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Методы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коммуникативного воздействия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23701"/>
            <a:ext cx="1931334" cy="144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578684" y="2708920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50692" y="4221088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370092"/>
            <a:ext cx="79917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И</a:t>
            </a:r>
            <a:r>
              <a:rPr lang="ru-RU" sz="2000" b="1" dirty="0" smtClean="0"/>
              <a:t>нформативная</a:t>
            </a:r>
            <a:r>
              <a:rPr lang="ru-RU" sz="2000" dirty="0" smtClean="0"/>
              <a:t> </a:t>
            </a:r>
            <a:r>
              <a:rPr lang="ru-RU" sz="2000" dirty="0"/>
              <a:t>(предназначена для создания первичного интереса к рекламируемому политическому объекту</a:t>
            </a:r>
            <a:r>
              <a:rPr lang="ru-RU" sz="2000" dirty="0" smtClean="0"/>
              <a:t>)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Увещевательная</a:t>
            </a:r>
            <a:r>
              <a:rPr lang="ru-RU" sz="2000" dirty="0" smtClean="0"/>
              <a:t> </a:t>
            </a:r>
            <a:r>
              <a:rPr lang="ru-RU" sz="2000" dirty="0"/>
              <a:t>(формирует избирательный спрос, доказывает, что такой-то кандидат или партия является более приемлемым для тех или иных электоральных групп</a:t>
            </a:r>
            <a:r>
              <a:rPr lang="ru-RU" sz="2000" dirty="0" smtClean="0"/>
              <a:t>)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С</a:t>
            </a:r>
            <a:r>
              <a:rPr lang="ru-RU" sz="2000" b="1" dirty="0" smtClean="0"/>
              <a:t>равнительная</a:t>
            </a:r>
            <a:r>
              <a:rPr lang="ru-RU" sz="2000" dirty="0" smtClean="0"/>
              <a:t> </a:t>
            </a:r>
            <a:r>
              <a:rPr lang="ru-RU" sz="2000" dirty="0"/>
              <a:t>(показывает преимущества одного объекта перед другим</a:t>
            </a:r>
            <a:r>
              <a:rPr lang="ru-RU" sz="2000" dirty="0" smtClean="0"/>
              <a:t>)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Напоминающая</a:t>
            </a:r>
            <a:r>
              <a:rPr lang="ru-RU" sz="2000" dirty="0" smtClean="0"/>
              <a:t> </a:t>
            </a:r>
            <a:r>
              <a:rPr lang="ru-RU" sz="2000" dirty="0"/>
              <a:t>(заставляет вспомнить о конкретном кандидате или партии</a:t>
            </a:r>
            <a:r>
              <a:rPr lang="ru-RU" sz="2000" dirty="0" smtClean="0"/>
              <a:t>)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Подкрепляющая</a:t>
            </a:r>
            <a:r>
              <a:rPr lang="ru-RU" sz="2000" dirty="0" smtClean="0"/>
              <a:t> </a:t>
            </a:r>
            <a:r>
              <a:rPr lang="ru-RU" sz="2000" dirty="0"/>
              <a:t>(уверяет в правильности сделанного выбора</a:t>
            </a:r>
            <a:r>
              <a:rPr lang="ru-RU" sz="2000" dirty="0" smtClean="0"/>
              <a:t>)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3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Функции 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политической рекламы (Ф. </a:t>
            </a:r>
            <a:r>
              <a:rPr lang="ru-RU" sz="2800" b="1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Котлер</a:t>
            </a:r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)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4611088"/>
            <a:ext cx="2082203" cy="155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578684" y="2708920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50692" y="4221088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7231" y="1296582"/>
            <a:ext cx="799173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Основная цель</a:t>
            </a:r>
            <a:r>
              <a:rPr lang="ru-RU" dirty="0" smtClean="0"/>
              <a:t> политической </a:t>
            </a:r>
            <a:r>
              <a:rPr lang="ru-RU" dirty="0"/>
              <a:t>рекламы </a:t>
            </a:r>
            <a:r>
              <a:rPr lang="ru-RU" dirty="0" smtClean="0"/>
              <a:t>– </a:t>
            </a:r>
            <a:r>
              <a:rPr lang="ru-RU" i="1" dirty="0" smtClean="0"/>
              <a:t>создание </a:t>
            </a:r>
            <a:r>
              <a:rPr lang="ru-RU" i="1" dirty="0"/>
              <a:t>и продвижение имиджа (образа) политического субъекта,</a:t>
            </a:r>
            <a:r>
              <a:rPr lang="ru-RU" dirty="0"/>
              <a:t> как фактора, определяющего политическую активность людей, влияющего на мотивацию выбора.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Задачи:</a:t>
            </a:r>
            <a:r>
              <a:rPr lang="ru-RU" dirty="0" smtClean="0"/>
              <a:t> побудить </a:t>
            </a:r>
            <a:r>
              <a:rPr lang="ru-RU" dirty="0"/>
              <a:t>людей к участию в </a:t>
            </a:r>
            <a:r>
              <a:rPr lang="ru-RU" dirty="0" smtClean="0"/>
              <a:t>политических </a:t>
            </a:r>
            <a:r>
              <a:rPr lang="ru-RU" dirty="0"/>
              <a:t>процессах, </a:t>
            </a:r>
            <a:r>
              <a:rPr lang="ru-RU" dirty="0" smtClean="0"/>
              <a:t>к </a:t>
            </a:r>
            <a:r>
              <a:rPr lang="ru-RU" dirty="0"/>
              <a:t>тому или иному типу политического поведения, в том числе </a:t>
            </a:r>
            <a:r>
              <a:rPr lang="ru-RU" dirty="0" smtClean="0"/>
              <a:t>электорального.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Предмет </a:t>
            </a:r>
            <a:r>
              <a:rPr lang="ru-RU" dirty="0" smtClean="0"/>
              <a:t>– </a:t>
            </a:r>
            <a:r>
              <a:rPr lang="ru-RU" dirty="0"/>
              <a:t>политическая партия, кандидат в депутаты, их программы, а также различные политические акции, мероприятия, движение поддержки или протеста и т.д.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Субъект </a:t>
            </a:r>
            <a:r>
              <a:rPr lang="ru-RU" dirty="0" smtClean="0"/>
              <a:t>– </a:t>
            </a:r>
            <a:r>
              <a:rPr lang="ru-RU" dirty="0"/>
              <a:t>рекламодатель (политическая партия или отдельный кандидат в депутаты).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Объект </a:t>
            </a:r>
            <a:r>
              <a:rPr lang="ru-RU" dirty="0" smtClean="0"/>
              <a:t>– </a:t>
            </a:r>
            <a:r>
              <a:rPr lang="ru-RU" dirty="0"/>
              <a:t>участники политического процесса, которым предстоит сделать тот или иной выбор, определить для себя ту или иную политическую </a:t>
            </a:r>
            <a:r>
              <a:rPr lang="ru-RU" dirty="0" smtClean="0"/>
              <a:t>ориентацию (ЦГВ).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3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Выводы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157192"/>
            <a:ext cx="1656184" cy="123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578684" y="2708920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50692" y="4221088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1664804"/>
            <a:ext cx="8136904" cy="6120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800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-315416"/>
            <a:ext cx="7992888" cy="5690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endParaRPr lang="ru-RU" sz="2400" b="1" dirty="0" smtClean="0">
              <a:latin typeface="Impact" panose="020B0806030902050204" pitchFamily="34" charset="0"/>
            </a:endParaRPr>
          </a:p>
          <a:p>
            <a:pPr indent="450215" algn="just">
              <a:lnSpc>
                <a:spcPct val="107000"/>
              </a:lnSpc>
            </a:pPr>
            <a:endParaRPr lang="ru-RU" sz="2400" b="1" dirty="0" smtClean="0">
              <a:latin typeface="Impact" panose="020B0806030902050204" pitchFamily="34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Литература</a:t>
            </a:r>
          </a:p>
          <a:p>
            <a:pPr indent="450215" algn="just">
              <a:lnSpc>
                <a:spcPct val="107000"/>
              </a:lnSpc>
            </a:pPr>
            <a:endParaRPr lang="ru-RU" sz="2400" b="1" dirty="0" smtClean="0">
              <a:latin typeface="Impact" panose="020B0806030902050204" pitchFamily="34" charset="0"/>
            </a:endParaRPr>
          </a:p>
          <a:p>
            <a:pPr marL="34290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Дейян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А. Реклама / А.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Дейян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. – СПб., 2003.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Егорова-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Гантман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Е.В. Политическая реклама / Е.В. Егорова-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Гантман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. – М., 2002. </a:t>
            </a:r>
            <a:endParaRPr lang="ru-RU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Колобов В.В. Политическая реклама   / В.В. Колобов // Реклама и связи с общественностью: теория и практика. – Воронеж, 2015. – С. 159-171.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Краско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Т. Политическая реклама / Т.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Краско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. – М., 2002. 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Лисовский С.Ф. Политическая реклама / С.Ф. Лисовский. – М., 2000.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959" y="4611088"/>
            <a:ext cx="1656184" cy="123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9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578684" y="2708920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50692" y="4221088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1664804"/>
            <a:ext cx="8136904" cy="6120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800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0"/>
            <a:ext cx="7919724" cy="521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endParaRPr lang="ru-RU" sz="2400" b="1" dirty="0" smtClean="0">
              <a:latin typeface="Impact" panose="020B0806030902050204" pitchFamily="34" charset="0"/>
            </a:endParaRPr>
          </a:p>
          <a:p>
            <a:pPr indent="450215" algn="just">
              <a:lnSpc>
                <a:spcPct val="107000"/>
              </a:lnSpc>
            </a:pPr>
            <a:endParaRPr lang="ru-RU" sz="2400" b="1" dirty="0" smtClean="0">
              <a:latin typeface="Impact" panose="020B0806030902050204" pitchFamily="34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Литература</a:t>
            </a:r>
          </a:p>
          <a:p>
            <a:pPr indent="450215" algn="just">
              <a:lnSpc>
                <a:spcPct val="107000"/>
              </a:lnSpc>
            </a:pPr>
            <a:endParaRPr lang="ru-RU" sz="2400" b="1" dirty="0" smtClean="0">
              <a:latin typeface="Impact" panose="020B080603090205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Ольшанский 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Д.В. Политический PR /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Д.В.Ольшанский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. – СПб., 2003.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Бове К.Л. Современная реклама/ К.Л. Бове, У.Ф.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Аренс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. – Тольятти, 1995.  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Буари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Ф.А. Паблик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рилейшнз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, или стратегия доверия / Ф.А. </a:t>
            </a:r>
            <a:r>
              <a:rPr lang="ru-R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Буари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. – М., 2001.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Кудинов О.П. Основы организации и проведения избирательных кампаний в регионах России / О.П. Кудинов. – Калининград, </a:t>
            </a:r>
            <a:r>
              <a:rPr lang="ru-RU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2000.</a:t>
            </a:r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231986"/>
            <a:ext cx="1656184" cy="123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3"/>
            <a:ext cx="8136904" cy="1591535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Candara" panose="020E0502030303020204" pitchFamily="34" charset="0"/>
              </a:rPr>
              <a:t/>
            </a:r>
            <a:br>
              <a:rPr lang="ru-RU" sz="4000" dirty="0" smtClean="0">
                <a:latin typeface="Candara" panose="020E0502030303020204" pitchFamily="34" charset="0"/>
              </a:rPr>
            </a:br>
            <a:r>
              <a:rPr lang="ru-RU" sz="4000" dirty="0">
                <a:latin typeface="Candara" panose="020E0502030303020204" pitchFamily="34" charset="0"/>
              </a:rPr>
              <a:t/>
            </a:r>
            <a:br>
              <a:rPr lang="ru-RU" sz="4000" dirty="0">
                <a:latin typeface="Candara" panose="020E0502030303020204" pitchFamily="34" charset="0"/>
              </a:rPr>
            </a:br>
            <a:r>
              <a:rPr lang="ru-RU" sz="4000" dirty="0" smtClean="0">
                <a:latin typeface="Candara" panose="020E0502030303020204" pitchFamily="34" charset="0"/>
              </a:rPr>
              <a:t/>
            </a:r>
            <a:br>
              <a:rPr lang="ru-RU" sz="4000" dirty="0" smtClean="0">
                <a:latin typeface="Candara" panose="020E0502030303020204" pitchFamily="34" charset="0"/>
              </a:rPr>
            </a:br>
            <a:r>
              <a:rPr lang="ru-RU" sz="4000" dirty="0">
                <a:latin typeface="Candara" panose="020E0502030303020204" pitchFamily="34" charset="0"/>
              </a:rPr>
              <a:t/>
            </a:r>
            <a:br>
              <a:rPr lang="ru-RU" sz="4000" dirty="0">
                <a:latin typeface="Candara" panose="020E0502030303020204" pitchFamily="34" charset="0"/>
              </a:rPr>
            </a:br>
            <a:r>
              <a:rPr lang="ru-RU" sz="2800" dirty="0" smtClean="0">
                <a:latin typeface="Impact" panose="020B0806030902050204" pitchFamily="34" charset="0"/>
              </a:rPr>
              <a:t>Спасибо </a:t>
            </a:r>
            <a:r>
              <a:rPr lang="ru-RU" sz="2800" dirty="0">
                <a:latin typeface="Impact" panose="020B0806030902050204" pitchFamily="34" charset="0"/>
              </a:rPr>
              <a:t>за </a:t>
            </a:r>
            <a:r>
              <a:rPr lang="ru-RU" sz="2800" dirty="0" smtClean="0">
                <a:latin typeface="Impact" panose="020B0806030902050204" pitchFamily="34" charset="0"/>
              </a:rPr>
              <a:t>внимание</a:t>
            </a:r>
            <a:r>
              <a:rPr lang="ru-RU" sz="2800" dirty="0">
                <a:latin typeface="Candara" panose="020E0502030303020204" pitchFamily="34" charset="0"/>
              </a:rPr>
              <a:t/>
            </a:r>
            <a:br>
              <a:rPr lang="ru-RU" sz="2800" dirty="0">
                <a:latin typeface="Candara" panose="020E0502030303020204" pitchFamily="34" charset="0"/>
              </a:rPr>
            </a:br>
            <a:endParaRPr lang="ru-RU" sz="2800" b="1" dirty="0">
              <a:latin typeface="Candara" panose="020E0502030303020204" pitchFamily="34" charset="0"/>
            </a:endParaRPr>
          </a:p>
        </p:txBody>
      </p:sp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95536" y="3140968"/>
            <a:ext cx="8505328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Constantia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13088" y="2060848"/>
            <a:ext cx="80913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/>
          <p:cNvSpPr txBox="1">
            <a:spLocks/>
          </p:cNvSpPr>
          <p:nvPr/>
        </p:nvSpPr>
        <p:spPr>
          <a:xfrm>
            <a:off x="4779640" y="4797152"/>
            <a:ext cx="4040832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ru-RU" sz="1600" dirty="0">
              <a:latin typeface="Constantia" pitchFamily="18" charset="0"/>
            </a:endParaRPr>
          </a:p>
        </p:txBody>
      </p:sp>
      <p:pic>
        <p:nvPicPr>
          <p:cNvPr id="7" name="Содержимое 4" descr="adDidvblE3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627784" y="2407049"/>
            <a:ext cx="3384544" cy="2259925"/>
          </a:xfrm>
          <a:prstGeom prst="rect">
            <a:avLst/>
          </a:prstGeom>
          <a:effectLst>
            <a:reflection blurRad="6350" stA="50000" endA="300" endPos="55500" dist="1016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755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578684" y="2708920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50692" y="4221088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340768"/>
            <a:ext cx="79917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Количественные показатели: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рост </a:t>
            </a:r>
            <a:r>
              <a:rPr lang="ru-RU" sz="2400" dirty="0"/>
              <a:t>показателя рекламных обращений к </a:t>
            </a:r>
            <a:r>
              <a:rPr lang="ru-RU" sz="2400" dirty="0" smtClean="0"/>
              <a:t>гражданам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увеличение </a:t>
            </a:r>
            <a:r>
              <a:rPr lang="ru-RU" sz="2400" dirty="0"/>
              <a:t>числа каналов </a:t>
            </a:r>
            <a:r>
              <a:rPr lang="ru-RU" sz="2400" dirty="0" smtClean="0"/>
              <a:t>коммуникации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использование </a:t>
            </a:r>
            <a:r>
              <a:rPr lang="ru-RU" sz="2400" dirty="0"/>
              <a:t>новых </a:t>
            </a:r>
            <a:r>
              <a:rPr lang="ru-RU" sz="2400" dirty="0" smtClean="0"/>
              <a:t>форматов и </a:t>
            </a:r>
            <a:r>
              <a:rPr lang="ru-RU" sz="2400" dirty="0"/>
              <a:t>жанров политической </a:t>
            </a:r>
            <a:r>
              <a:rPr lang="ru-RU" sz="2400" dirty="0" smtClean="0"/>
              <a:t>рекламы </a:t>
            </a:r>
          </a:p>
          <a:p>
            <a:r>
              <a:rPr lang="ru-RU" sz="2400" b="1" dirty="0" smtClean="0"/>
              <a:t>Качественные </a:t>
            </a:r>
            <a:r>
              <a:rPr lang="ru-RU" sz="2400" b="1" dirty="0"/>
              <a:t>изменения:</a:t>
            </a:r>
            <a:r>
              <a:rPr lang="ru-RU" sz="2400" dirty="0"/>
              <a:t> 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рост профессионализма рекламистов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использование методов </a:t>
            </a:r>
            <a:r>
              <a:rPr lang="ru-RU" sz="2400" dirty="0"/>
              <a:t>стратегического </a:t>
            </a:r>
            <a:r>
              <a:rPr lang="ru-RU" sz="2400" dirty="0" smtClean="0"/>
              <a:t>планирования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</a:t>
            </a:r>
            <a:r>
              <a:rPr lang="ru-RU" sz="2400" dirty="0" smtClean="0"/>
              <a:t>пора на маркетинговые исследования </a:t>
            </a:r>
            <a:r>
              <a:rPr lang="ru-RU" sz="2400" dirty="0"/>
              <a:t>политического ры</a:t>
            </a:r>
            <a:r>
              <a:rPr lang="ru-RU" sz="2000" dirty="0"/>
              <a:t>нка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3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  <a:ea typeface="Calibri" panose="020F0502020204030204" pitchFamily="34" charset="0"/>
              </a:rPr>
              <a:t>Политическая реклама </a:t>
            </a:r>
            <a:r>
              <a:rPr lang="ru-RU" sz="2800" dirty="0">
                <a:solidFill>
                  <a:schemeClr val="bg1"/>
                </a:solidFill>
                <a:latin typeface="Impact" panose="020B0806030902050204" pitchFamily="34" charset="0"/>
                <a:ea typeface="Calibri" panose="020F0502020204030204" pitchFamily="34" charset="0"/>
              </a:rPr>
              <a:t>в </a:t>
            </a:r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  <a:ea typeface="Calibri" panose="020F0502020204030204" pitchFamily="34" charset="0"/>
              </a:rPr>
              <a:t>России: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  <a:ea typeface="Calibri" panose="020F0502020204030204" pitchFamily="34" charset="0"/>
              </a:rPr>
              <a:t>1990 – 2020 гг. 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126420"/>
            <a:ext cx="1944216" cy="145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9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578684" y="2708920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50692" y="4221088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340768"/>
            <a:ext cx="79917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Цели и задачи АЦПК: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формирование </a:t>
            </a:r>
            <a:r>
              <a:rPr lang="ru-RU" sz="2400" dirty="0"/>
              <a:t>цивилизованного рынка политических </a:t>
            </a:r>
            <a:r>
              <a:rPr lang="ru-RU" sz="2400" dirty="0" smtClean="0"/>
              <a:t>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обеспечение </a:t>
            </a:r>
            <a:r>
              <a:rPr lang="ru-RU" sz="2400" dirty="0"/>
              <a:t>правовой защиты агентствам и центрам, проводящим политические </a:t>
            </a:r>
            <a:r>
              <a:rPr lang="ru-RU" sz="2400" dirty="0" smtClean="0"/>
              <a:t>кампании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повышение профессионализма работников агентств </a:t>
            </a:r>
            <a:r>
              <a:rPr lang="ru-RU" sz="2400" dirty="0"/>
              <a:t>и </a:t>
            </a:r>
            <a:r>
              <a:rPr lang="ru-RU" sz="2400" dirty="0" smtClean="0"/>
              <a:t>центров, проводящих </a:t>
            </a:r>
            <a:r>
              <a:rPr lang="ru-RU" sz="2400" dirty="0"/>
              <a:t>политические </a:t>
            </a:r>
            <a:r>
              <a:rPr lang="ru-RU" sz="2400" dirty="0" smtClean="0"/>
              <a:t>кампании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содействие </a:t>
            </a:r>
            <a:r>
              <a:rPr lang="ru-RU" sz="2400" dirty="0"/>
              <a:t>обмену опытом.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3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Ассоциация </a:t>
            </a:r>
            <a:r>
              <a:rPr lang="ru-RU" sz="2800" b="1" dirty="0">
                <a:solidFill>
                  <a:schemeClr val="bg1"/>
                </a:solidFill>
                <a:latin typeface="Impact" panose="020B0806030902050204" pitchFamily="34" charset="0"/>
              </a:rPr>
              <a:t>центров </a:t>
            </a:r>
            <a:endParaRPr lang="ru-RU" sz="2800" b="1" dirty="0" smtClean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политического консультирования</a:t>
            </a:r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581128"/>
            <a:ext cx="1944216" cy="145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8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578684" y="2708920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50692" y="4221088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340768"/>
            <a:ext cx="79917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Это распространяемая </a:t>
            </a:r>
            <a:r>
              <a:rPr lang="ru-RU" sz="2400" dirty="0"/>
              <a:t>в любой форме, с помощью любых средств информация о деятельности органов государственной власти и государственного управления, отдельных политических деятелей,  а также партий и других организаций, которая предназначена для неопределенного круга лиц и призвана формировать или поддерживать интерес к этим структурам и лицам, идеям и начинаниям и способствовать их </a:t>
            </a:r>
            <a:r>
              <a:rPr lang="ru-RU" sz="2400" dirty="0" smtClean="0"/>
              <a:t>реализации.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3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Понятие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политической рекламы</a:t>
            </a:r>
            <a:r>
              <a:rPr lang="ru-RU" sz="24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503591"/>
            <a:ext cx="1944216" cy="145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94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578684" y="2708920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50692" y="4221088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370092"/>
            <a:ext cx="79917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Основная цель политической рекламы заключается в том, чтобы убедить избирателей поддержать определенного кандидата, партию или идеологию. </a:t>
            </a:r>
            <a:endParaRPr lang="ru-RU" sz="2400" dirty="0" smtClean="0"/>
          </a:p>
          <a:p>
            <a:r>
              <a:rPr lang="ru-RU" sz="2400" dirty="0" smtClean="0"/>
              <a:t>Она </a:t>
            </a:r>
            <a:r>
              <a:rPr lang="ru-RU" sz="2400" dirty="0"/>
              <a:t>может использоваться для представления политической программы, выявления проблем и их решений, а также для атаки на оппонентов и критики их политических позиций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3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Цель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политической рекламы</a:t>
            </a:r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503591"/>
            <a:ext cx="1944216" cy="145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4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578684" y="2708920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50692" y="4221088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370092"/>
            <a:ext cx="799173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Повышение узнаваемости и имиджа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Привлечение </a:t>
            </a:r>
            <a:r>
              <a:rPr lang="ru-RU" sz="2400" dirty="0"/>
              <a:t>внимания и </a:t>
            </a:r>
            <a:r>
              <a:rPr lang="ru-RU" sz="2400" dirty="0" smtClean="0"/>
              <a:t>интереса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Передача информации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Мобилизация </a:t>
            </a:r>
            <a:r>
              <a:rPr lang="ru-RU" sz="2400" dirty="0"/>
              <a:t>и </a:t>
            </a:r>
            <a:r>
              <a:rPr lang="ru-RU" sz="2400" dirty="0" smtClean="0"/>
              <a:t>убеждение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Создание положительного образа оппонента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3"/>
            <a:ext cx="6408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Задачи</a:t>
            </a:r>
          </a:p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политической рекламы</a:t>
            </a:r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95479"/>
            <a:ext cx="1944216" cy="145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9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578684" y="2708920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50692" y="4221088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370092"/>
            <a:ext cx="799173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i="1" dirty="0" smtClean="0"/>
              <a:t>Особый вид рекламы </a:t>
            </a:r>
            <a:r>
              <a:rPr lang="ru-RU" sz="1600" dirty="0" smtClean="0"/>
              <a:t>(К</a:t>
            </a:r>
            <a:r>
              <a:rPr lang="ru-RU" sz="1600" dirty="0"/>
              <a:t>. </a:t>
            </a:r>
            <a:r>
              <a:rPr lang="ru-RU" sz="1600" dirty="0" smtClean="0"/>
              <a:t>Бове </a:t>
            </a:r>
            <a:r>
              <a:rPr lang="ru-RU" sz="1600" dirty="0"/>
              <a:t>А. </a:t>
            </a:r>
            <a:r>
              <a:rPr lang="ru-RU" sz="1600" dirty="0" err="1"/>
              <a:t>Дейан</a:t>
            </a:r>
            <a:r>
              <a:rPr lang="ru-RU" sz="1600" dirty="0"/>
              <a:t>, Д. </a:t>
            </a:r>
            <a:r>
              <a:rPr lang="ru-RU" sz="1600" dirty="0" err="1" smtClean="0"/>
              <a:t>Огилви</a:t>
            </a:r>
            <a:r>
              <a:rPr lang="ru-RU" sz="1600" dirty="0" smtClean="0"/>
              <a:t>; </a:t>
            </a:r>
            <a:r>
              <a:rPr lang="ru-RU" sz="1600" dirty="0"/>
              <a:t>И.Л. Викентьев, Л.Ю. Гермогенова, И.Я. Рожков, Н.В. Старых, В.В. </a:t>
            </a:r>
            <a:r>
              <a:rPr lang="ru-RU" sz="1600" dirty="0" err="1"/>
              <a:t>Ученова</a:t>
            </a:r>
            <a:r>
              <a:rPr lang="ru-RU" sz="1600" dirty="0"/>
              <a:t>, Л.Н. </a:t>
            </a:r>
            <a:r>
              <a:rPr lang="ru-RU" sz="1600" dirty="0" smtClean="0"/>
              <a:t>Федотова и др.)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i="1" dirty="0" smtClean="0"/>
              <a:t>Объект </a:t>
            </a:r>
            <a:r>
              <a:rPr lang="ru-RU" sz="2000" i="1" dirty="0"/>
              <a:t>исследования </a:t>
            </a:r>
            <a:r>
              <a:rPr lang="ru-RU" sz="2000" i="1" dirty="0" smtClean="0"/>
              <a:t>как форма </a:t>
            </a:r>
            <a:r>
              <a:rPr lang="ru-RU" sz="2000" i="1" dirty="0"/>
              <a:t>массовой коммуникации</a:t>
            </a:r>
            <a:r>
              <a:rPr lang="ru-RU" sz="1600" i="1" dirty="0"/>
              <a:t> </a:t>
            </a:r>
            <a:r>
              <a:rPr lang="ru-RU" sz="1600" dirty="0" smtClean="0"/>
              <a:t>(Е.В</a:t>
            </a:r>
            <a:r>
              <a:rPr lang="ru-RU" sz="1600" dirty="0"/>
              <a:t>. Егорова-</a:t>
            </a:r>
            <a:r>
              <a:rPr lang="ru-RU" sz="1600" dirty="0" err="1"/>
              <a:t>Гантман</a:t>
            </a:r>
            <a:r>
              <a:rPr lang="ru-RU" sz="1600" dirty="0"/>
              <a:t>, С.Ф. Лисовский, С.В. Мошкин, В.Л. </a:t>
            </a:r>
            <a:r>
              <a:rPr lang="ru-RU" sz="1600" dirty="0" smtClean="0"/>
              <a:t>Музыкант, Н.В. Старых, В.В. </a:t>
            </a:r>
            <a:r>
              <a:rPr lang="ru-RU" sz="1600" dirty="0" err="1" smtClean="0"/>
              <a:t>Ученова</a:t>
            </a:r>
            <a:r>
              <a:rPr lang="ru-RU" sz="1600" dirty="0" smtClean="0"/>
              <a:t>, О.А. Феофанов)</a:t>
            </a:r>
            <a:endParaRPr lang="ru-RU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i="1" dirty="0"/>
              <a:t>Объект правового регулирования </a:t>
            </a:r>
            <a:r>
              <a:rPr lang="ru-RU" sz="1600" dirty="0"/>
              <a:t>(И.Л. </a:t>
            </a:r>
            <a:r>
              <a:rPr lang="ru-RU" sz="1600" dirty="0" err="1"/>
              <a:t>Бачило</a:t>
            </a:r>
            <a:r>
              <a:rPr lang="ru-RU" sz="1600" dirty="0"/>
              <a:t>, С.В. Большаков, В.Н. Лопатин, В.Д. Мостовщиков)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i="1" dirty="0" smtClean="0"/>
              <a:t>Средство </a:t>
            </a:r>
            <a:r>
              <a:rPr lang="ru-RU" sz="2000" i="1" dirty="0"/>
              <a:t>политического маркетинга и </a:t>
            </a:r>
            <a:r>
              <a:rPr lang="ru-RU" sz="2000" i="1" dirty="0" smtClean="0"/>
              <a:t>технологии </a:t>
            </a:r>
            <a:r>
              <a:rPr lang="en-US" sz="2000" i="1" dirty="0" smtClean="0"/>
              <a:t>PR</a:t>
            </a:r>
            <a:r>
              <a:rPr lang="ru-RU" sz="2000" i="1" dirty="0" smtClean="0"/>
              <a:t> </a:t>
            </a:r>
            <a:r>
              <a:rPr lang="ru-RU" sz="1600" i="1" dirty="0" smtClean="0"/>
              <a:t>(</a:t>
            </a:r>
            <a:r>
              <a:rPr lang="ru-RU" sz="1600" dirty="0"/>
              <a:t>С. </a:t>
            </a:r>
            <a:r>
              <a:rPr lang="ru-RU" sz="1600" dirty="0" err="1" smtClean="0"/>
              <a:t>Блэк</a:t>
            </a:r>
            <a:r>
              <a:rPr lang="ru-RU" sz="1600" dirty="0" smtClean="0"/>
              <a:t>, </a:t>
            </a:r>
            <a:r>
              <a:rPr lang="ru-RU" sz="1600" dirty="0"/>
              <a:t>Ф. </a:t>
            </a:r>
            <a:r>
              <a:rPr lang="ru-RU" sz="1600" dirty="0" err="1" smtClean="0"/>
              <a:t>Котлер</a:t>
            </a:r>
            <a:r>
              <a:rPr lang="ru-RU" sz="1600" dirty="0" smtClean="0"/>
              <a:t>, </a:t>
            </a:r>
            <a:r>
              <a:rPr lang="ru-RU" sz="1600" dirty="0"/>
              <a:t>У. </a:t>
            </a:r>
            <a:r>
              <a:rPr lang="ru-RU" sz="1600" dirty="0" err="1" smtClean="0"/>
              <a:t>Липпман</a:t>
            </a:r>
            <a:r>
              <a:rPr lang="ru-RU" sz="1600" dirty="0" smtClean="0"/>
              <a:t>, Г.Г</a:t>
            </a:r>
            <a:r>
              <a:rPr lang="ru-RU" sz="1600" dirty="0"/>
              <a:t>. </a:t>
            </a:r>
            <a:r>
              <a:rPr lang="ru-RU" sz="1600" dirty="0" err="1" smtClean="0"/>
              <a:t>Почепцов</a:t>
            </a:r>
            <a:r>
              <a:rPr lang="ru-RU" sz="1600" dirty="0" smtClean="0"/>
              <a:t>; И.В</a:t>
            </a:r>
            <a:r>
              <a:rPr lang="ru-RU" sz="1600" dirty="0"/>
              <a:t>. Алешина, </a:t>
            </a:r>
            <a:r>
              <a:rPr lang="ru-RU" sz="1600" dirty="0" smtClean="0"/>
              <a:t>Е.Г</a:t>
            </a:r>
            <a:r>
              <a:rPr lang="ru-RU" sz="1600" dirty="0"/>
              <a:t>. </a:t>
            </a:r>
            <a:r>
              <a:rPr lang="ru-RU" sz="1600" dirty="0" smtClean="0"/>
              <a:t>Морозова, С.М</a:t>
            </a:r>
            <a:r>
              <a:rPr lang="ru-RU" sz="1600" dirty="0"/>
              <a:t>. </a:t>
            </a:r>
            <a:r>
              <a:rPr lang="ru-RU" sz="1600" dirty="0" smtClean="0"/>
              <a:t>Тучков, М.А</a:t>
            </a:r>
            <a:r>
              <a:rPr lang="ru-RU" sz="1600" dirty="0"/>
              <a:t>. </a:t>
            </a:r>
            <a:r>
              <a:rPr lang="ru-RU" sz="1600" dirty="0" smtClean="0"/>
              <a:t>Шишкина)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i="1" dirty="0" smtClean="0"/>
              <a:t>Особая </a:t>
            </a:r>
            <a:r>
              <a:rPr lang="ru-RU" sz="2000" i="1" dirty="0" err="1" smtClean="0"/>
              <a:t>имиджевая</a:t>
            </a:r>
            <a:r>
              <a:rPr lang="ru-RU" sz="2000" i="1" dirty="0" smtClean="0"/>
              <a:t> технология </a:t>
            </a:r>
            <a:r>
              <a:rPr lang="ru-RU" sz="1600" dirty="0" smtClean="0"/>
              <a:t>(О</a:t>
            </a:r>
            <a:r>
              <a:rPr lang="ru-RU" sz="1600" dirty="0"/>
              <a:t>. А. </a:t>
            </a:r>
            <a:r>
              <a:rPr lang="ru-RU" sz="1600" dirty="0" err="1" smtClean="0"/>
              <a:t>Бударина</a:t>
            </a:r>
            <a:r>
              <a:rPr lang="ru-RU" sz="1600" dirty="0" smtClean="0"/>
              <a:t>, </a:t>
            </a:r>
            <a:r>
              <a:rPr lang="ru-RU" sz="1600" dirty="0"/>
              <a:t>Т. Э. Гринберг, Е. А. </a:t>
            </a:r>
            <a:r>
              <a:rPr lang="ru-RU" sz="1600" dirty="0" smtClean="0"/>
              <a:t>Орлова, </a:t>
            </a:r>
            <a:r>
              <a:rPr lang="ru-RU" sz="1600" dirty="0"/>
              <a:t>A. M. </a:t>
            </a:r>
            <a:r>
              <a:rPr lang="ru-RU" sz="1600" dirty="0" err="1" smtClean="0"/>
              <a:t>Цуладзе</a:t>
            </a:r>
            <a:r>
              <a:rPr lang="ru-RU" sz="1600" dirty="0" smtClean="0"/>
              <a:t>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i="1" dirty="0" smtClean="0"/>
              <a:t>Часть политической системы </a:t>
            </a:r>
            <a:r>
              <a:rPr lang="ru-RU" sz="1600" dirty="0" smtClean="0"/>
              <a:t>(В.А</a:t>
            </a:r>
            <a:r>
              <a:rPr lang="ru-RU" sz="1600" dirty="0"/>
              <a:t>. </a:t>
            </a:r>
            <a:r>
              <a:rPr lang="ru-RU" sz="1600" dirty="0" err="1" smtClean="0"/>
              <a:t>Ачкасов</a:t>
            </a:r>
            <a:r>
              <a:rPr lang="ru-RU" sz="1600" dirty="0" smtClean="0"/>
              <a:t>, В.А</a:t>
            </a:r>
            <a:r>
              <a:rPr lang="ru-RU" sz="1600" dirty="0"/>
              <a:t>. </a:t>
            </a:r>
            <a:r>
              <a:rPr lang="ru-RU" sz="1600" dirty="0" err="1" smtClean="0"/>
              <a:t>Гуторов</a:t>
            </a:r>
            <a:r>
              <a:rPr lang="ru-RU" sz="1600" dirty="0" smtClean="0"/>
              <a:t>, В.Д</a:t>
            </a:r>
            <a:r>
              <a:rPr lang="ru-RU" sz="1600" dirty="0"/>
              <a:t>. </a:t>
            </a:r>
            <a:r>
              <a:rPr lang="ru-RU" sz="1600" dirty="0" smtClean="0"/>
              <a:t>Виноградов, А.Л</a:t>
            </a:r>
            <a:r>
              <a:rPr lang="ru-RU" sz="1600" dirty="0"/>
              <a:t>. </a:t>
            </a:r>
            <a:r>
              <a:rPr lang="ru-RU" sz="1600" dirty="0" smtClean="0"/>
              <a:t>Никифоров, О.В</a:t>
            </a:r>
            <a:r>
              <a:rPr lang="ru-RU" sz="1600" dirty="0"/>
              <a:t>. </a:t>
            </a:r>
            <a:r>
              <a:rPr lang="ru-RU" sz="1600" dirty="0" smtClean="0"/>
              <a:t>Попов, С.М</a:t>
            </a:r>
            <a:r>
              <a:rPr lang="ru-RU" sz="1600" dirty="0"/>
              <a:t>. </a:t>
            </a:r>
            <a:r>
              <a:rPr lang="ru-RU" sz="1600" dirty="0" smtClean="0"/>
              <a:t>Тучков)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3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Теория вопроса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517232"/>
            <a:ext cx="1656184" cy="123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578684" y="2708920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50692" y="4221088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370092"/>
            <a:ext cx="7991732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/>
              <a:t>Агитационный метод </a:t>
            </a:r>
            <a:r>
              <a:rPr lang="ru-RU" sz="1900" dirty="0" smtClean="0"/>
              <a:t>информирования связан </a:t>
            </a:r>
            <a:r>
              <a:rPr lang="ru-RU" sz="1900" dirty="0"/>
              <a:t>с </a:t>
            </a:r>
            <a:r>
              <a:rPr lang="ru-RU" sz="1900" i="1" dirty="0"/>
              <a:t>внушением</a:t>
            </a:r>
            <a:r>
              <a:rPr lang="ru-RU" sz="1900" dirty="0"/>
              <a:t> </a:t>
            </a:r>
            <a:r>
              <a:rPr lang="ru-RU" sz="1900" dirty="0" smtClean="0"/>
              <a:t>(</a:t>
            </a:r>
            <a:r>
              <a:rPr lang="la-Latn" sz="1900" dirty="0" smtClean="0"/>
              <a:t>suggestio</a:t>
            </a:r>
            <a:r>
              <a:rPr lang="ru-RU" sz="1900" dirty="0"/>
              <a:t>) – психологическим </a:t>
            </a:r>
            <a:r>
              <a:rPr lang="ru-RU" sz="1900" dirty="0" smtClean="0"/>
              <a:t>воздействием на сознание</a:t>
            </a:r>
            <a:r>
              <a:rPr lang="ru-RU" sz="1900" dirty="0"/>
              <a:t> человека, при котором происходит </a:t>
            </a:r>
            <a:r>
              <a:rPr lang="ru-RU" sz="1900" dirty="0" smtClean="0"/>
              <a:t>некритическое восприятие им убеждений и установок. </a:t>
            </a:r>
            <a:r>
              <a:rPr lang="ru-RU" sz="1900" dirty="0"/>
              <a:t>Агитационный метод реализуется в новостных </a:t>
            </a:r>
            <a:r>
              <a:rPr lang="ru-RU" sz="1900" dirty="0" smtClean="0"/>
              <a:t>жанрах и плакатах, </a:t>
            </a:r>
            <a:r>
              <a:rPr lang="ru-RU" sz="1900" dirty="0"/>
              <a:t>предполагающих оперативное эмоциональное воздействие на аудиторию</a:t>
            </a:r>
            <a:r>
              <a:rPr lang="ru-RU" sz="1900" dirty="0" smtClean="0"/>
              <a:t>.</a:t>
            </a:r>
          </a:p>
          <a:p>
            <a:r>
              <a:rPr lang="ru-RU" sz="1900" b="1" dirty="0" smtClean="0"/>
              <a:t>Пропагандистский </a:t>
            </a:r>
            <a:r>
              <a:rPr lang="ru-RU" sz="1900" b="1" dirty="0"/>
              <a:t>метод </a:t>
            </a:r>
            <a:r>
              <a:rPr lang="ru-RU" sz="1900" dirty="0"/>
              <a:t>связан с </a:t>
            </a:r>
            <a:r>
              <a:rPr lang="ru-RU" sz="1900" i="1" dirty="0"/>
              <a:t>убеждением</a:t>
            </a:r>
            <a:r>
              <a:rPr lang="ru-RU" sz="1900" dirty="0"/>
              <a:t> – психологическим воздействием на сознание человека, обращенным к критическому восприятию системы доводов </a:t>
            </a:r>
            <a:r>
              <a:rPr lang="ru-RU" sz="1900" dirty="0" err="1"/>
              <a:t>коммуниканта</a:t>
            </a:r>
            <a:r>
              <a:rPr lang="ru-RU" sz="1900" dirty="0"/>
              <a:t>, предполагающего, что реципиент (аудитория) положительно воспримет собранные им факты, приведенные им аргументы, которые пополнят уже сложившуюся систему взглядов </a:t>
            </a:r>
            <a:r>
              <a:rPr lang="ru-RU" sz="1900" dirty="0" smtClean="0"/>
              <a:t>человека (аналитические художественно-публицистические тексты).</a:t>
            </a:r>
            <a:endParaRPr lang="ru-RU" sz="1900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3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Политическая агитация и пропаганда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517232"/>
            <a:ext cx="1656184" cy="123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2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www.vsu.ru/ru/university/structure/faculties/images/jou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512168" cy="107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578684" y="2708920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650692" y="4221088"/>
            <a:ext cx="1952600" cy="10081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370092"/>
            <a:ext cx="799173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Политический PR </a:t>
            </a:r>
            <a:r>
              <a:rPr lang="ru-RU" sz="2000" dirty="0" smtClean="0"/>
              <a:t>– это политическая </a:t>
            </a:r>
            <a:r>
              <a:rPr lang="ru-RU" sz="2000" dirty="0"/>
              <a:t>пропаганда, в результате которой должно формироваться доверие к определённой политической партии или политическому деятелю, то есть создаваться плацдарм для дальнейшей обработки массового сознания. </a:t>
            </a:r>
            <a:r>
              <a:rPr lang="ru-RU" sz="2000" dirty="0" smtClean="0"/>
              <a:t>Это стратегическая коммуникация.</a:t>
            </a:r>
          </a:p>
          <a:p>
            <a:r>
              <a:rPr lang="ru-RU" sz="2000" b="1" dirty="0" smtClean="0"/>
              <a:t>Политическая реклама </a:t>
            </a:r>
            <a:r>
              <a:rPr lang="ru-RU" sz="2000" dirty="0" smtClean="0"/>
              <a:t>– это политическая агитация, побуждающая </a:t>
            </a:r>
            <a:r>
              <a:rPr lang="ru-RU" sz="2000" dirty="0"/>
              <a:t>тех, кого удалось «обработать» пропаганде, проголосовать за определённую политическую партию или </a:t>
            </a:r>
            <a:r>
              <a:rPr lang="ru-RU" sz="2000" dirty="0" smtClean="0"/>
              <a:t>кандидата. , </a:t>
            </a:r>
            <a:r>
              <a:rPr lang="ru-RU" sz="2000" dirty="0"/>
              <a:t>т.е. политическая реклама относится к категории тактических коммуникаций.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76673"/>
            <a:ext cx="640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Политический </a:t>
            </a:r>
            <a:r>
              <a:rPr lang="en-US" sz="2800" b="1" dirty="0" smtClean="0">
                <a:solidFill>
                  <a:schemeClr val="bg1"/>
                </a:solidFill>
                <a:latin typeface="Impact" panose="020B0806030902050204" pitchFamily="34" charset="0"/>
              </a:rPr>
              <a:t>PR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4611088"/>
            <a:ext cx="1985733" cy="148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1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2643</TotalTime>
  <Words>931</Words>
  <Application>Microsoft Office PowerPoint</Application>
  <PresentationFormat>Экран (4:3)</PresentationFormat>
  <Paragraphs>89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Candara</vt:lpstr>
      <vt:lpstr>Constantia</vt:lpstr>
      <vt:lpstr>Impact</vt:lpstr>
      <vt:lpstr>Symbol</vt:lpstr>
      <vt:lpstr>Times New Roman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защите диссертаций по научной специальности 10.01.10 – Журналистика</dc:title>
  <dc:creator>Александр Кажикин</dc:creator>
  <cp:lastModifiedBy>TulupovVV</cp:lastModifiedBy>
  <cp:revision>185</cp:revision>
  <dcterms:created xsi:type="dcterms:W3CDTF">2017-11-06T10:35:57Z</dcterms:created>
  <dcterms:modified xsi:type="dcterms:W3CDTF">2024-04-12T08:25:38Z</dcterms:modified>
</cp:coreProperties>
</file>